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08" r:id="rId1"/>
  </p:sldMasterIdLst>
  <p:notesMasterIdLst>
    <p:notesMasterId r:id="rId11"/>
  </p:notesMasterIdLst>
  <p:sldIdLst>
    <p:sldId id="285" r:id="rId2"/>
    <p:sldId id="282" r:id="rId3"/>
    <p:sldId id="280" r:id="rId4"/>
    <p:sldId id="281" r:id="rId5"/>
    <p:sldId id="258" r:id="rId6"/>
    <p:sldId id="278" r:id="rId7"/>
    <p:sldId id="276" r:id="rId8"/>
    <p:sldId id="275" r:id="rId9"/>
    <p:sldId id="284" r:id="rId10"/>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LAP" initials="DL" lastIdx="1" clrIdx="0">
    <p:extLst>
      <p:ext uri="{19B8F6BF-5375-455C-9EA6-DF929625EA0E}">
        <p15:presenceInfo xmlns:p15="http://schemas.microsoft.com/office/powerpoint/2012/main" userId="DELL LAP" providerId="None"/>
      </p:ext>
    </p:extLst>
  </p:cmAuthor>
  <p:cmAuthor id="2" name="杉野 健治" initials="杉野" lastIdx="2" clrIdx="1">
    <p:extLst>
      <p:ext uri="{19B8F6BF-5375-455C-9EA6-DF929625EA0E}">
        <p15:presenceInfo xmlns:p15="http://schemas.microsoft.com/office/powerpoint/2012/main" userId="21f3a6d5b95d550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955" autoAdjust="0"/>
  </p:normalViewPr>
  <p:slideViewPr>
    <p:cSldViewPr snapToGrid="0" showGuides="1">
      <p:cViewPr varScale="1">
        <p:scale>
          <a:sx n="86" d="100"/>
          <a:sy n="86" d="100"/>
        </p:scale>
        <p:origin x="422" y="106"/>
      </p:cViewPr>
      <p:guideLst>
        <p:guide orient="horz" pos="2137"/>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18831" cy="495029"/>
          </a:xfrm>
          <a:prstGeom prst="rect">
            <a:avLst/>
          </a:prstGeom>
        </p:spPr>
        <p:txBody>
          <a:bodyPr vert="horz" lIns="91435" tIns="45717" rIns="91435" bIns="45717" rtlCol="0"/>
          <a:lstStyle>
            <a:lvl1pPr algn="l">
              <a:defRPr sz="1200"/>
            </a:lvl1pPr>
          </a:lstStyle>
          <a:p>
            <a:endParaRPr lang="en-US"/>
          </a:p>
        </p:txBody>
      </p:sp>
      <p:sp>
        <p:nvSpPr>
          <p:cNvPr id="3" name="Date Placeholder 2"/>
          <p:cNvSpPr>
            <a:spLocks noGrp="1"/>
          </p:cNvSpPr>
          <p:nvPr>
            <p:ph type="dt" idx="1"/>
          </p:nvPr>
        </p:nvSpPr>
        <p:spPr>
          <a:xfrm>
            <a:off x="3815373" y="1"/>
            <a:ext cx="2918831" cy="495029"/>
          </a:xfrm>
          <a:prstGeom prst="rect">
            <a:avLst/>
          </a:prstGeom>
        </p:spPr>
        <p:txBody>
          <a:bodyPr vert="horz" lIns="91435" tIns="45717" rIns="91435" bIns="45717" rtlCol="0"/>
          <a:lstStyle>
            <a:lvl1pPr algn="r">
              <a:defRPr sz="1200"/>
            </a:lvl1pPr>
          </a:lstStyle>
          <a:p>
            <a:fld id="{0F2C6F15-F76B-4CED-B9C0-CB4CD5DC9805}" type="datetimeFigureOut">
              <a:rPr lang="en-US" smtClean="0"/>
              <a:t>4/19/2020</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35" tIns="45717" rIns="91435" bIns="45717" rtlCol="0" anchor="ctr"/>
          <a:lstStyle/>
          <a:p>
            <a:endParaRPr lang="en-US"/>
          </a:p>
        </p:txBody>
      </p:sp>
      <p:sp>
        <p:nvSpPr>
          <p:cNvPr id="5" name="Notes Placeholder 4"/>
          <p:cNvSpPr>
            <a:spLocks noGrp="1"/>
          </p:cNvSpPr>
          <p:nvPr>
            <p:ph type="body" sz="quarter" idx="3"/>
          </p:nvPr>
        </p:nvSpPr>
        <p:spPr>
          <a:xfrm>
            <a:off x="673577" y="4748165"/>
            <a:ext cx="5388610" cy="3884861"/>
          </a:xfrm>
          <a:prstGeom prst="rect">
            <a:avLst/>
          </a:prstGeom>
        </p:spPr>
        <p:txBody>
          <a:bodyPr vert="horz" lIns="91435" tIns="45717" rIns="91435"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1288"/>
            <a:ext cx="2918831" cy="495028"/>
          </a:xfrm>
          <a:prstGeom prst="rect">
            <a:avLst/>
          </a:prstGeom>
        </p:spPr>
        <p:txBody>
          <a:bodyPr vert="horz" lIns="91435" tIns="45717" rIns="91435" bIns="45717"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8"/>
            <a:ext cx="2918831" cy="495028"/>
          </a:xfrm>
          <a:prstGeom prst="rect">
            <a:avLst/>
          </a:prstGeom>
        </p:spPr>
        <p:txBody>
          <a:bodyPr vert="horz" lIns="91435" tIns="45717" rIns="91435" bIns="45717" rtlCol="0" anchor="b"/>
          <a:lstStyle>
            <a:lvl1pPr algn="r">
              <a:defRPr sz="1200"/>
            </a:lvl1pPr>
          </a:lstStyle>
          <a:p>
            <a:fld id="{2C5F5DF6-B8ED-4340-A7FD-6AA88DA43A68}" type="slidenum">
              <a:rPr lang="en-US" smtClean="0"/>
              <a:t>‹#›</a:t>
            </a:fld>
            <a:endParaRPr lang="en-US"/>
          </a:p>
        </p:txBody>
      </p:sp>
    </p:spTree>
    <p:extLst>
      <p:ext uri="{BB962C8B-B14F-4D97-AF65-F5344CB8AC3E}">
        <p14:creationId xmlns:p14="http://schemas.microsoft.com/office/powerpoint/2010/main" val="247271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5851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902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今年度から赤字予算となっており、今年度中に会費値上げの会則の変更のために総会を</a:t>
            </a:r>
            <a:r>
              <a:rPr kumimoji="1" lang="en-US" altLang="ja-JP" dirty="0"/>
              <a:t>2</a:t>
            </a:r>
            <a:r>
              <a:rPr kumimoji="1" lang="ja-JP" altLang="en-US" dirty="0"/>
              <a:t>回開催する予定となっている。</a:t>
            </a:r>
          </a:p>
          <a:p>
            <a:r>
              <a:rPr kumimoji="1" lang="ja-JP" altLang="en-US" dirty="0"/>
              <a:t>また、協会登録時の</a:t>
            </a:r>
            <a:r>
              <a:rPr kumimoji="1" lang="en-US" altLang="ja-JP" dirty="0"/>
              <a:t>2006</a:t>
            </a:r>
            <a:r>
              <a:rPr kumimoji="1" lang="ja-JP" altLang="en-US" dirty="0"/>
              <a:t>年には会員数</a:t>
            </a:r>
            <a:r>
              <a:rPr kumimoji="1" lang="en-US" altLang="ja-JP" dirty="0"/>
              <a:t>147</a:t>
            </a:r>
            <a:r>
              <a:rPr kumimoji="1" lang="ja-JP" altLang="en-US" dirty="0"/>
              <a:t>社であったが現在</a:t>
            </a:r>
            <a:r>
              <a:rPr kumimoji="1" lang="en-US" altLang="ja-JP" dirty="0"/>
              <a:t>430</a:t>
            </a:r>
            <a:r>
              <a:rPr kumimoji="1" lang="ja-JP" altLang="en-US" dirty="0"/>
              <a:t>社となっており、</a:t>
            </a:r>
          </a:p>
          <a:p>
            <a:r>
              <a:rPr kumimoji="1" lang="ja-JP" altLang="en-US" dirty="0"/>
              <a:t>①	会員から求められるニーズも企業規模の違い、対国レベルとエリアレベルの要望、業種別のニーズなど多様化していること</a:t>
            </a:r>
          </a:p>
          <a:p>
            <a:r>
              <a:rPr kumimoji="1" lang="ja-JP" altLang="en-US" dirty="0"/>
              <a:t>②	日印間のさらなる関係強化に伴い更なる会員企業の規模拡大や会員数の拡大が見込まれること</a:t>
            </a:r>
          </a:p>
          <a:p>
            <a:r>
              <a:rPr kumimoji="1" lang="ja-JP" altLang="en-US" dirty="0"/>
              <a:t>③	設立主旨である以下</a:t>
            </a:r>
            <a:r>
              <a:rPr kumimoji="1" lang="en-US" altLang="ja-JP" dirty="0"/>
              <a:t>3</a:t>
            </a:r>
            <a:r>
              <a:rPr kumimoji="1" lang="ja-JP" altLang="en-US" dirty="0"/>
              <a:t>点をどのように実現を図るのか？</a:t>
            </a:r>
          </a:p>
          <a:p>
            <a:r>
              <a:rPr kumimoji="1" lang="ja-JP" altLang="en-US" dirty="0"/>
              <a:t>具体的な計画を作成し実行に移す必要がある。（有志からフォーマルへ）</a:t>
            </a:r>
          </a:p>
          <a:p>
            <a:r>
              <a:rPr kumimoji="1" lang="ja-JP" altLang="en-US" dirty="0"/>
              <a:t>１．	会員相互の情報交換および親睦</a:t>
            </a:r>
          </a:p>
          <a:p>
            <a:r>
              <a:rPr kumimoji="1" lang="ja-JP" altLang="en-US" dirty="0"/>
              <a:t>２．	日印間の商況業の発展および親睦交流の促進</a:t>
            </a:r>
          </a:p>
          <a:p>
            <a:r>
              <a:rPr kumimoji="1" lang="ja-JP" altLang="en-US" dirty="0"/>
              <a:t>３．	会員共通の利益となる諸活動の実施</a:t>
            </a:r>
          </a:p>
          <a:p>
            <a:r>
              <a:rPr kumimoji="1" lang="ja-JP" altLang="en-US" dirty="0"/>
              <a:t>活動内容の現状と課題についても点検し、中期的な到達点を見据えた活動を計画し、必要に応じて会則も変更し体制も整えていく必要がある。</a:t>
            </a:r>
          </a:p>
          <a:p>
            <a:r>
              <a:rPr kumimoji="1" lang="en-US" altLang="ja-JP" dirty="0"/>
              <a:t>9</a:t>
            </a:r>
            <a:r>
              <a:rPr kumimoji="1" lang="ja-JP" altLang="en-US" dirty="0"/>
              <a:t>月</a:t>
            </a:r>
            <a:r>
              <a:rPr kumimoji="1" lang="en-US" altLang="ja-JP" dirty="0"/>
              <a:t>17</a:t>
            </a:r>
            <a:r>
              <a:rPr kumimoji="1" lang="ja-JP" altLang="en-US" dirty="0"/>
              <a:t>日の役員会で議論をすべく、</a:t>
            </a:r>
            <a:r>
              <a:rPr kumimoji="1" lang="en-US" altLang="ja-JP" dirty="0"/>
              <a:t>9</a:t>
            </a:r>
            <a:r>
              <a:rPr kumimoji="1" lang="ja-JP" altLang="en-US" dirty="0"/>
              <a:t>月上旬に三役にて事前の議論を行うための内容を確認する</a:t>
            </a:r>
            <a:r>
              <a:rPr kumimoji="1" lang="en-US" altLang="ja-JP" dirty="0"/>
              <a:t>2</a:t>
            </a:r>
            <a:r>
              <a:rPr kumimoji="1" lang="ja-JP" altLang="en-US" dirty="0"/>
              <a:t>回目の場とする。</a:t>
            </a:r>
          </a:p>
          <a:p>
            <a:endParaRPr kumimoji="1" lang="ja-JP" altLang="en-US" dirty="0"/>
          </a:p>
        </p:txBody>
      </p:sp>
      <p:sp>
        <p:nvSpPr>
          <p:cNvPr id="4" name="スライド番号プレースホルダー 3"/>
          <p:cNvSpPr>
            <a:spLocks noGrp="1"/>
          </p:cNvSpPr>
          <p:nvPr>
            <p:ph type="sldNum" sz="quarter" idx="5"/>
          </p:nvPr>
        </p:nvSpPr>
        <p:spPr/>
        <p:txBody>
          <a:bodyPr/>
          <a:lstStyle/>
          <a:p>
            <a:fld id="{2C5F5DF6-B8ED-4340-A7FD-6AA88DA43A68}" type="slidenum">
              <a:rPr lang="en-US" smtClean="0"/>
              <a:t>5</a:t>
            </a:fld>
            <a:endParaRPr lang="en-US"/>
          </a:p>
        </p:txBody>
      </p:sp>
    </p:spTree>
    <p:extLst>
      <p:ext uri="{BB962C8B-B14F-4D97-AF65-F5344CB8AC3E}">
        <p14:creationId xmlns:p14="http://schemas.microsoft.com/office/powerpoint/2010/main" val="3091973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今年度から赤字予算となっており、今年度中に会費値上げの会則の変更のために総会を</a:t>
            </a:r>
            <a:r>
              <a:rPr kumimoji="1" lang="en-US" altLang="ja-JP" dirty="0"/>
              <a:t>2</a:t>
            </a:r>
            <a:r>
              <a:rPr kumimoji="1" lang="ja-JP" altLang="en-US" dirty="0"/>
              <a:t>回開催する予定となっている。</a:t>
            </a:r>
          </a:p>
          <a:p>
            <a:r>
              <a:rPr kumimoji="1" lang="ja-JP" altLang="en-US" dirty="0"/>
              <a:t>また、協会登録時の</a:t>
            </a:r>
            <a:r>
              <a:rPr kumimoji="1" lang="en-US" altLang="ja-JP" dirty="0"/>
              <a:t>2006</a:t>
            </a:r>
            <a:r>
              <a:rPr kumimoji="1" lang="ja-JP" altLang="en-US" dirty="0"/>
              <a:t>年には会員数</a:t>
            </a:r>
            <a:r>
              <a:rPr kumimoji="1" lang="en-US" altLang="ja-JP" dirty="0"/>
              <a:t>147</a:t>
            </a:r>
            <a:r>
              <a:rPr kumimoji="1" lang="ja-JP" altLang="en-US" dirty="0"/>
              <a:t>社であったが現在</a:t>
            </a:r>
            <a:r>
              <a:rPr kumimoji="1" lang="en-US" altLang="ja-JP" dirty="0"/>
              <a:t>430</a:t>
            </a:r>
            <a:r>
              <a:rPr kumimoji="1" lang="ja-JP" altLang="en-US" dirty="0"/>
              <a:t>社となっており、</a:t>
            </a:r>
          </a:p>
          <a:p>
            <a:r>
              <a:rPr kumimoji="1" lang="ja-JP" altLang="en-US" dirty="0"/>
              <a:t>①	会員から求められるニーズも企業規模の違い、対国レベルとエリアレベルの要望、業種別のニーズなど多様化していること</a:t>
            </a:r>
          </a:p>
          <a:p>
            <a:r>
              <a:rPr kumimoji="1" lang="ja-JP" altLang="en-US" dirty="0"/>
              <a:t>②	日印間のさらなる関係強化に伴い更なる会員企業の規模拡大や会員数の拡大が見込まれること</a:t>
            </a:r>
          </a:p>
          <a:p>
            <a:r>
              <a:rPr kumimoji="1" lang="ja-JP" altLang="en-US" dirty="0"/>
              <a:t>③	設立主旨である以下</a:t>
            </a:r>
            <a:r>
              <a:rPr kumimoji="1" lang="en-US" altLang="ja-JP" dirty="0"/>
              <a:t>3</a:t>
            </a:r>
            <a:r>
              <a:rPr kumimoji="1" lang="ja-JP" altLang="en-US" dirty="0"/>
              <a:t>点をどのように実現を図るのか？</a:t>
            </a:r>
          </a:p>
          <a:p>
            <a:r>
              <a:rPr kumimoji="1" lang="ja-JP" altLang="en-US" dirty="0"/>
              <a:t>具体的な計画を作成し実行に移す必要がある。（有志からフォーマルへ）</a:t>
            </a:r>
          </a:p>
          <a:p>
            <a:r>
              <a:rPr kumimoji="1" lang="ja-JP" altLang="en-US" dirty="0"/>
              <a:t>１．	会員相互の情報交換および親睦</a:t>
            </a:r>
          </a:p>
          <a:p>
            <a:r>
              <a:rPr kumimoji="1" lang="ja-JP" altLang="en-US" dirty="0"/>
              <a:t>２．	日印間の商況業の発展および親睦交流の促進</a:t>
            </a:r>
          </a:p>
          <a:p>
            <a:r>
              <a:rPr kumimoji="1" lang="ja-JP" altLang="en-US" dirty="0"/>
              <a:t>３．	会員共通の利益となる諸活動の実施</a:t>
            </a:r>
          </a:p>
          <a:p>
            <a:r>
              <a:rPr kumimoji="1" lang="ja-JP" altLang="en-US" dirty="0"/>
              <a:t>活動内容の現状と課題についても点検し、中期的な到達点を見据えた活動を計画し、必要に応じて会則も変更し体制も整えていく必要がある。</a:t>
            </a:r>
          </a:p>
          <a:p>
            <a:r>
              <a:rPr kumimoji="1" lang="en-US" altLang="ja-JP" dirty="0"/>
              <a:t>9</a:t>
            </a:r>
            <a:r>
              <a:rPr kumimoji="1" lang="ja-JP" altLang="en-US" dirty="0"/>
              <a:t>月</a:t>
            </a:r>
            <a:r>
              <a:rPr kumimoji="1" lang="en-US" altLang="ja-JP" dirty="0"/>
              <a:t>17</a:t>
            </a:r>
            <a:r>
              <a:rPr kumimoji="1" lang="ja-JP" altLang="en-US" dirty="0"/>
              <a:t>日の役員会で議論をすべく、</a:t>
            </a:r>
            <a:r>
              <a:rPr kumimoji="1" lang="en-US" altLang="ja-JP" dirty="0"/>
              <a:t>9</a:t>
            </a:r>
            <a:r>
              <a:rPr kumimoji="1" lang="ja-JP" altLang="en-US" dirty="0"/>
              <a:t>月上旬に三役にて事前の議論を行うための内容を確認する</a:t>
            </a:r>
            <a:r>
              <a:rPr kumimoji="1" lang="en-US" altLang="ja-JP" dirty="0"/>
              <a:t>2</a:t>
            </a:r>
            <a:r>
              <a:rPr kumimoji="1" lang="ja-JP" altLang="en-US" dirty="0"/>
              <a:t>回目の場とする。</a:t>
            </a:r>
          </a:p>
          <a:p>
            <a:endParaRPr kumimoji="1" lang="ja-JP" altLang="en-US" dirty="0"/>
          </a:p>
        </p:txBody>
      </p:sp>
      <p:sp>
        <p:nvSpPr>
          <p:cNvPr id="4" name="スライド番号プレースホルダー 3"/>
          <p:cNvSpPr>
            <a:spLocks noGrp="1"/>
          </p:cNvSpPr>
          <p:nvPr>
            <p:ph type="sldNum" sz="quarter" idx="5"/>
          </p:nvPr>
        </p:nvSpPr>
        <p:spPr/>
        <p:txBody>
          <a:bodyPr/>
          <a:lstStyle/>
          <a:p>
            <a:fld id="{2C5F5DF6-B8ED-4340-A7FD-6AA88DA43A68}" type="slidenum">
              <a:rPr lang="en-US" smtClean="0"/>
              <a:t>6</a:t>
            </a:fld>
            <a:endParaRPr lang="en-US"/>
          </a:p>
        </p:txBody>
      </p:sp>
    </p:spTree>
    <p:extLst>
      <p:ext uri="{BB962C8B-B14F-4D97-AF65-F5344CB8AC3E}">
        <p14:creationId xmlns:p14="http://schemas.microsoft.com/office/powerpoint/2010/main" val="3601448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今年度から赤字予算となっており、今年度中に会費値上げの会則の変更のために総会を</a:t>
            </a:r>
            <a:r>
              <a:rPr kumimoji="1" lang="en-US" altLang="ja-JP" dirty="0"/>
              <a:t>2</a:t>
            </a:r>
            <a:r>
              <a:rPr kumimoji="1" lang="ja-JP" altLang="en-US" dirty="0"/>
              <a:t>回開催する予定となっている。</a:t>
            </a:r>
          </a:p>
          <a:p>
            <a:r>
              <a:rPr kumimoji="1" lang="ja-JP" altLang="en-US" dirty="0"/>
              <a:t>また、協会登録時の</a:t>
            </a:r>
            <a:r>
              <a:rPr kumimoji="1" lang="en-US" altLang="ja-JP" dirty="0"/>
              <a:t>2006</a:t>
            </a:r>
            <a:r>
              <a:rPr kumimoji="1" lang="ja-JP" altLang="en-US" dirty="0"/>
              <a:t>年には会員数</a:t>
            </a:r>
            <a:r>
              <a:rPr kumimoji="1" lang="en-US" altLang="ja-JP" dirty="0"/>
              <a:t>147</a:t>
            </a:r>
            <a:r>
              <a:rPr kumimoji="1" lang="ja-JP" altLang="en-US" dirty="0"/>
              <a:t>社であったが現在</a:t>
            </a:r>
            <a:r>
              <a:rPr kumimoji="1" lang="en-US" altLang="ja-JP" dirty="0"/>
              <a:t>430</a:t>
            </a:r>
            <a:r>
              <a:rPr kumimoji="1" lang="ja-JP" altLang="en-US" dirty="0"/>
              <a:t>社となっており、</a:t>
            </a:r>
          </a:p>
          <a:p>
            <a:r>
              <a:rPr kumimoji="1" lang="ja-JP" altLang="en-US" dirty="0"/>
              <a:t>①	会員から求められるニーズも企業規模の違い、対国レベルとエリアレベルの要望、業種別のニーズなど多様化していること</a:t>
            </a:r>
          </a:p>
          <a:p>
            <a:r>
              <a:rPr kumimoji="1" lang="ja-JP" altLang="en-US" dirty="0"/>
              <a:t>②	日印間のさらなる関係強化に伴い更なる会員企業の規模拡大や会員数の拡大が見込まれること</a:t>
            </a:r>
          </a:p>
          <a:p>
            <a:r>
              <a:rPr kumimoji="1" lang="ja-JP" altLang="en-US" dirty="0"/>
              <a:t>③	設立主旨である以下</a:t>
            </a:r>
            <a:r>
              <a:rPr kumimoji="1" lang="en-US" altLang="ja-JP" dirty="0"/>
              <a:t>3</a:t>
            </a:r>
            <a:r>
              <a:rPr kumimoji="1" lang="ja-JP" altLang="en-US" dirty="0"/>
              <a:t>点をどのように実現を図るのか？</a:t>
            </a:r>
          </a:p>
          <a:p>
            <a:r>
              <a:rPr kumimoji="1" lang="ja-JP" altLang="en-US" dirty="0"/>
              <a:t>具体的な計画を作成し実行に移す必要がある。（有志からフォーマルへ）</a:t>
            </a:r>
          </a:p>
          <a:p>
            <a:r>
              <a:rPr kumimoji="1" lang="ja-JP" altLang="en-US" dirty="0"/>
              <a:t>１．	会員相互の情報交換および親睦</a:t>
            </a:r>
          </a:p>
          <a:p>
            <a:r>
              <a:rPr kumimoji="1" lang="ja-JP" altLang="en-US" dirty="0"/>
              <a:t>２．	日印間の商況業の発展および親睦交流の促進</a:t>
            </a:r>
          </a:p>
          <a:p>
            <a:r>
              <a:rPr kumimoji="1" lang="ja-JP" altLang="en-US" dirty="0"/>
              <a:t>３．	会員共通の利益となる諸活動の実施</a:t>
            </a:r>
          </a:p>
          <a:p>
            <a:r>
              <a:rPr kumimoji="1" lang="ja-JP" altLang="en-US" dirty="0"/>
              <a:t>活動内容の現状と課題についても点検し、中期的な到達点を見据えた活動を計画し、必要に応じて会則も変更し体制も整えていく必要がある。</a:t>
            </a:r>
          </a:p>
          <a:p>
            <a:r>
              <a:rPr kumimoji="1" lang="en-US" altLang="ja-JP" dirty="0"/>
              <a:t>9</a:t>
            </a:r>
            <a:r>
              <a:rPr kumimoji="1" lang="ja-JP" altLang="en-US" dirty="0"/>
              <a:t>月</a:t>
            </a:r>
            <a:r>
              <a:rPr kumimoji="1" lang="en-US" altLang="ja-JP" dirty="0"/>
              <a:t>17</a:t>
            </a:r>
            <a:r>
              <a:rPr kumimoji="1" lang="ja-JP" altLang="en-US" dirty="0"/>
              <a:t>日の役員会で議論をすべく、</a:t>
            </a:r>
            <a:r>
              <a:rPr kumimoji="1" lang="en-US" altLang="ja-JP" dirty="0"/>
              <a:t>9</a:t>
            </a:r>
            <a:r>
              <a:rPr kumimoji="1" lang="ja-JP" altLang="en-US" dirty="0"/>
              <a:t>月上旬に三役にて事前の議論を行うための内容を確認する</a:t>
            </a:r>
            <a:r>
              <a:rPr kumimoji="1" lang="en-US" altLang="ja-JP" dirty="0"/>
              <a:t>2</a:t>
            </a:r>
            <a:r>
              <a:rPr kumimoji="1" lang="ja-JP" altLang="en-US" dirty="0"/>
              <a:t>回目の場とする。</a:t>
            </a:r>
          </a:p>
          <a:p>
            <a:endParaRPr kumimoji="1" lang="ja-JP" altLang="en-US" dirty="0"/>
          </a:p>
        </p:txBody>
      </p:sp>
      <p:sp>
        <p:nvSpPr>
          <p:cNvPr id="4" name="スライド番号プレースホルダー 3"/>
          <p:cNvSpPr>
            <a:spLocks noGrp="1"/>
          </p:cNvSpPr>
          <p:nvPr>
            <p:ph type="sldNum" sz="quarter" idx="5"/>
          </p:nvPr>
        </p:nvSpPr>
        <p:spPr/>
        <p:txBody>
          <a:bodyPr/>
          <a:lstStyle/>
          <a:p>
            <a:fld id="{2C5F5DF6-B8ED-4340-A7FD-6AA88DA43A68}" type="slidenum">
              <a:rPr lang="en-US" smtClean="0"/>
              <a:t>7</a:t>
            </a:fld>
            <a:endParaRPr lang="en-US"/>
          </a:p>
        </p:txBody>
      </p:sp>
    </p:spTree>
    <p:extLst>
      <p:ext uri="{BB962C8B-B14F-4D97-AF65-F5344CB8AC3E}">
        <p14:creationId xmlns:p14="http://schemas.microsoft.com/office/powerpoint/2010/main" val="4259663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今年度から赤字予算となっており、今年度中に会費値上げの会則の変更のために総会を</a:t>
            </a:r>
            <a:r>
              <a:rPr kumimoji="1" lang="en-US" altLang="ja-JP" dirty="0"/>
              <a:t>2</a:t>
            </a:r>
            <a:r>
              <a:rPr kumimoji="1" lang="ja-JP" altLang="en-US" dirty="0"/>
              <a:t>回開催する予定となっている。</a:t>
            </a:r>
          </a:p>
          <a:p>
            <a:r>
              <a:rPr kumimoji="1" lang="ja-JP" altLang="en-US" dirty="0"/>
              <a:t>また、協会登録時の</a:t>
            </a:r>
            <a:r>
              <a:rPr kumimoji="1" lang="en-US" altLang="ja-JP" dirty="0"/>
              <a:t>2006</a:t>
            </a:r>
            <a:r>
              <a:rPr kumimoji="1" lang="ja-JP" altLang="en-US" dirty="0"/>
              <a:t>年には会員数</a:t>
            </a:r>
            <a:r>
              <a:rPr kumimoji="1" lang="en-US" altLang="ja-JP" dirty="0"/>
              <a:t>147</a:t>
            </a:r>
            <a:r>
              <a:rPr kumimoji="1" lang="ja-JP" altLang="en-US" dirty="0"/>
              <a:t>社であったが現在</a:t>
            </a:r>
            <a:r>
              <a:rPr kumimoji="1" lang="en-US" altLang="ja-JP" dirty="0"/>
              <a:t>430</a:t>
            </a:r>
            <a:r>
              <a:rPr kumimoji="1" lang="ja-JP" altLang="en-US" dirty="0"/>
              <a:t>社となっており、</a:t>
            </a:r>
          </a:p>
          <a:p>
            <a:r>
              <a:rPr kumimoji="1" lang="ja-JP" altLang="en-US" dirty="0"/>
              <a:t>①	会員から求められるニーズも企業規模の違い、対国レベルとエリアレベルの要望、業種別のニーズなど多様化していること</a:t>
            </a:r>
          </a:p>
          <a:p>
            <a:r>
              <a:rPr kumimoji="1" lang="ja-JP" altLang="en-US" dirty="0"/>
              <a:t>②	日印間のさらなる関係強化に伴い更なる会員企業の規模拡大や会員数の拡大が見込まれること</a:t>
            </a:r>
          </a:p>
          <a:p>
            <a:r>
              <a:rPr kumimoji="1" lang="ja-JP" altLang="en-US" dirty="0"/>
              <a:t>③	設立主旨である以下</a:t>
            </a:r>
            <a:r>
              <a:rPr kumimoji="1" lang="en-US" altLang="ja-JP" dirty="0"/>
              <a:t>3</a:t>
            </a:r>
            <a:r>
              <a:rPr kumimoji="1" lang="ja-JP" altLang="en-US" dirty="0"/>
              <a:t>点をどのように実現を図るのか？</a:t>
            </a:r>
          </a:p>
          <a:p>
            <a:r>
              <a:rPr kumimoji="1" lang="ja-JP" altLang="en-US" dirty="0"/>
              <a:t>具体的な計画を作成し実行に移す必要がある。（有志からフォーマルへ）</a:t>
            </a:r>
          </a:p>
          <a:p>
            <a:r>
              <a:rPr kumimoji="1" lang="ja-JP" altLang="en-US" dirty="0"/>
              <a:t>１．	会員相互の情報交換および親睦</a:t>
            </a:r>
          </a:p>
          <a:p>
            <a:r>
              <a:rPr kumimoji="1" lang="ja-JP" altLang="en-US" dirty="0"/>
              <a:t>２．	日印間の商況業の発展および親睦交流の促進</a:t>
            </a:r>
          </a:p>
          <a:p>
            <a:r>
              <a:rPr kumimoji="1" lang="ja-JP" altLang="en-US" dirty="0"/>
              <a:t>３．	会員共通の利益となる諸活動の実施</a:t>
            </a:r>
          </a:p>
          <a:p>
            <a:r>
              <a:rPr kumimoji="1" lang="ja-JP" altLang="en-US" dirty="0"/>
              <a:t>活動内容の現状と課題についても点検し、中期的な到達点を見据えた活動を計画し、必要に応じて会則も変更し体制も整えていく必要がある。</a:t>
            </a:r>
          </a:p>
          <a:p>
            <a:r>
              <a:rPr kumimoji="1" lang="en-US" altLang="ja-JP" dirty="0"/>
              <a:t>9</a:t>
            </a:r>
            <a:r>
              <a:rPr kumimoji="1" lang="ja-JP" altLang="en-US" dirty="0"/>
              <a:t>月</a:t>
            </a:r>
            <a:r>
              <a:rPr kumimoji="1" lang="en-US" altLang="ja-JP" dirty="0"/>
              <a:t>17</a:t>
            </a:r>
            <a:r>
              <a:rPr kumimoji="1" lang="ja-JP" altLang="en-US" dirty="0"/>
              <a:t>日の役員会で議論をすべく、</a:t>
            </a:r>
            <a:r>
              <a:rPr kumimoji="1" lang="en-US" altLang="ja-JP" dirty="0"/>
              <a:t>9</a:t>
            </a:r>
            <a:r>
              <a:rPr kumimoji="1" lang="ja-JP" altLang="en-US" dirty="0"/>
              <a:t>月上旬に三役にて事前の議論を行うための内容を確認する</a:t>
            </a:r>
            <a:r>
              <a:rPr kumimoji="1" lang="en-US" altLang="ja-JP" dirty="0"/>
              <a:t>2</a:t>
            </a:r>
            <a:r>
              <a:rPr kumimoji="1" lang="ja-JP" altLang="en-US" dirty="0"/>
              <a:t>回目の場とする。</a:t>
            </a:r>
          </a:p>
          <a:p>
            <a:endParaRPr kumimoji="1" lang="ja-JP" altLang="en-US" dirty="0"/>
          </a:p>
        </p:txBody>
      </p:sp>
      <p:sp>
        <p:nvSpPr>
          <p:cNvPr id="4" name="スライド番号プレースホルダー 3"/>
          <p:cNvSpPr>
            <a:spLocks noGrp="1"/>
          </p:cNvSpPr>
          <p:nvPr>
            <p:ph type="sldNum" sz="quarter" idx="5"/>
          </p:nvPr>
        </p:nvSpPr>
        <p:spPr/>
        <p:txBody>
          <a:bodyPr/>
          <a:lstStyle/>
          <a:p>
            <a:fld id="{2C5F5DF6-B8ED-4340-A7FD-6AA88DA43A68}" type="slidenum">
              <a:rPr lang="en-US" smtClean="0"/>
              <a:t>8</a:t>
            </a:fld>
            <a:endParaRPr lang="en-US"/>
          </a:p>
        </p:txBody>
      </p:sp>
    </p:spTree>
    <p:extLst>
      <p:ext uri="{BB962C8B-B14F-4D97-AF65-F5344CB8AC3E}">
        <p14:creationId xmlns:p14="http://schemas.microsoft.com/office/powerpoint/2010/main" val="2413296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今年度から赤字予算となっており、今年度中に会費値上げの会則の変更のために総会を</a:t>
            </a:r>
            <a:r>
              <a:rPr kumimoji="1" lang="en-US" altLang="ja-JP" dirty="0"/>
              <a:t>2</a:t>
            </a:r>
            <a:r>
              <a:rPr kumimoji="1" lang="ja-JP" altLang="en-US" dirty="0"/>
              <a:t>回開催する予定となっている。</a:t>
            </a:r>
          </a:p>
          <a:p>
            <a:r>
              <a:rPr kumimoji="1" lang="ja-JP" altLang="en-US" dirty="0"/>
              <a:t>また、協会登録時の</a:t>
            </a:r>
            <a:r>
              <a:rPr kumimoji="1" lang="en-US" altLang="ja-JP" dirty="0"/>
              <a:t>2006</a:t>
            </a:r>
            <a:r>
              <a:rPr kumimoji="1" lang="ja-JP" altLang="en-US" dirty="0"/>
              <a:t>年には会員数</a:t>
            </a:r>
            <a:r>
              <a:rPr kumimoji="1" lang="en-US" altLang="ja-JP" dirty="0"/>
              <a:t>147</a:t>
            </a:r>
            <a:r>
              <a:rPr kumimoji="1" lang="ja-JP" altLang="en-US" dirty="0"/>
              <a:t>社であったが現在</a:t>
            </a:r>
            <a:r>
              <a:rPr kumimoji="1" lang="en-US" altLang="ja-JP" dirty="0"/>
              <a:t>430</a:t>
            </a:r>
            <a:r>
              <a:rPr kumimoji="1" lang="ja-JP" altLang="en-US" dirty="0"/>
              <a:t>社となっており、</a:t>
            </a:r>
          </a:p>
          <a:p>
            <a:r>
              <a:rPr kumimoji="1" lang="ja-JP" altLang="en-US" dirty="0"/>
              <a:t>①	会員から求められるニーズも企業規模の違い、対国レベルとエリアレベルの要望、業種別のニーズなど多様化していること</a:t>
            </a:r>
          </a:p>
          <a:p>
            <a:r>
              <a:rPr kumimoji="1" lang="ja-JP" altLang="en-US" dirty="0"/>
              <a:t>②	日印間のさらなる関係強化に伴い更なる会員企業の規模拡大や会員数の拡大が見込まれること</a:t>
            </a:r>
          </a:p>
          <a:p>
            <a:r>
              <a:rPr kumimoji="1" lang="ja-JP" altLang="en-US" dirty="0"/>
              <a:t>③	設立主旨である以下</a:t>
            </a:r>
            <a:r>
              <a:rPr kumimoji="1" lang="en-US" altLang="ja-JP" dirty="0"/>
              <a:t>3</a:t>
            </a:r>
            <a:r>
              <a:rPr kumimoji="1" lang="ja-JP" altLang="en-US" dirty="0"/>
              <a:t>点をどのように実現を図るのか？</a:t>
            </a:r>
          </a:p>
          <a:p>
            <a:r>
              <a:rPr kumimoji="1" lang="ja-JP" altLang="en-US" dirty="0"/>
              <a:t>具体的な計画を作成し実行に移す必要がある。（有志からフォーマルへ）</a:t>
            </a:r>
          </a:p>
          <a:p>
            <a:r>
              <a:rPr kumimoji="1" lang="ja-JP" altLang="en-US" dirty="0"/>
              <a:t>１．	会員相互の情報交換および親睦</a:t>
            </a:r>
          </a:p>
          <a:p>
            <a:r>
              <a:rPr kumimoji="1" lang="ja-JP" altLang="en-US" dirty="0"/>
              <a:t>２．	日印間の商況業の発展および親睦交流の促進</a:t>
            </a:r>
          </a:p>
          <a:p>
            <a:r>
              <a:rPr kumimoji="1" lang="ja-JP" altLang="en-US" dirty="0"/>
              <a:t>３．	会員共通の利益となる諸活動の実施</a:t>
            </a:r>
          </a:p>
          <a:p>
            <a:r>
              <a:rPr kumimoji="1" lang="ja-JP" altLang="en-US" dirty="0"/>
              <a:t>活動内容の現状と課題についても点検し、中期的な到達点を見据えた活動を計画し、必要に応じて会則も変更し体制も整えていく必要がある。</a:t>
            </a:r>
          </a:p>
          <a:p>
            <a:r>
              <a:rPr kumimoji="1" lang="en-US" altLang="ja-JP" dirty="0"/>
              <a:t>9</a:t>
            </a:r>
            <a:r>
              <a:rPr kumimoji="1" lang="ja-JP" altLang="en-US" dirty="0"/>
              <a:t>月</a:t>
            </a:r>
            <a:r>
              <a:rPr kumimoji="1" lang="en-US" altLang="ja-JP" dirty="0"/>
              <a:t>17</a:t>
            </a:r>
            <a:r>
              <a:rPr kumimoji="1" lang="ja-JP" altLang="en-US" dirty="0"/>
              <a:t>日の役員会で議論をすべく、</a:t>
            </a:r>
            <a:r>
              <a:rPr kumimoji="1" lang="en-US" altLang="ja-JP" dirty="0"/>
              <a:t>9</a:t>
            </a:r>
            <a:r>
              <a:rPr kumimoji="1" lang="ja-JP" altLang="en-US" dirty="0"/>
              <a:t>月上旬に三役にて事前の議論を行うための内容を確認する</a:t>
            </a:r>
            <a:r>
              <a:rPr kumimoji="1" lang="en-US" altLang="ja-JP" dirty="0"/>
              <a:t>2</a:t>
            </a:r>
            <a:r>
              <a:rPr kumimoji="1" lang="ja-JP" altLang="en-US" dirty="0"/>
              <a:t>回目の場とする。</a:t>
            </a:r>
          </a:p>
          <a:p>
            <a:endParaRPr kumimoji="1" lang="ja-JP" altLang="en-US" dirty="0"/>
          </a:p>
        </p:txBody>
      </p:sp>
      <p:sp>
        <p:nvSpPr>
          <p:cNvPr id="4" name="スライド番号プレースホルダー 3"/>
          <p:cNvSpPr>
            <a:spLocks noGrp="1"/>
          </p:cNvSpPr>
          <p:nvPr>
            <p:ph type="sldNum" sz="quarter" idx="5"/>
          </p:nvPr>
        </p:nvSpPr>
        <p:spPr/>
        <p:txBody>
          <a:bodyPr/>
          <a:lstStyle/>
          <a:p>
            <a:fld id="{2C5F5DF6-B8ED-4340-A7FD-6AA88DA43A68}" type="slidenum">
              <a:rPr lang="en-US" smtClean="0"/>
              <a:t>9</a:t>
            </a:fld>
            <a:endParaRPr lang="en-US"/>
          </a:p>
        </p:txBody>
      </p:sp>
    </p:spTree>
    <p:extLst>
      <p:ext uri="{BB962C8B-B14F-4D97-AF65-F5344CB8AC3E}">
        <p14:creationId xmlns:p14="http://schemas.microsoft.com/office/powerpoint/2010/main" val="2652025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C201386-A86D-4B21-A8E1-21DF4D6A7C9B}" type="datetime1">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1CD96-F627-4A50-830D-F1D063E018F0}" type="slidenum">
              <a:rPr lang="en-US" smtClean="0"/>
              <a:t>‹#›</a:t>
            </a:fld>
            <a:endParaRPr lang="en-US"/>
          </a:p>
        </p:txBody>
      </p:sp>
    </p:spTree>
    <p:extLst>
      <p:ext uri="{BB962C8B-B14F-4D97-AF65-F5344CB8AC3E}">
        <p14:creationId xmlns:p14="http://schemas.microsoft.com/office/powerpoint/2010/main" val="389238784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C201386-A86D-4B21-A8E1-21DF4D6A7C9B}" type="datetime1">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1CD96-F627-4A50-830D-F1D063E018F0}" type="slidenum">
              <a:rPr lang="en-US" smtClean="0"/>
              <a:t>‹#›</a:t>
            </a:fld>
            <a:endParaRPr lang="en-US"/>
          </a:p>
        </p:txBody>
      </p:sp>
    </p:spTree>
    <p:extLst>
      <p:ext uri="{BB962C8B-B14F-4D97-AF65-F5344CB8AC3E}">
        <p14:creationId xmlns:p14="http://schemas.microsoft.com/office/powerpoint/2010/main" val="27610348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C201386-A86D-4B21-A8E1-21DF4D6A7C9B}" type="datetime1">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1CD96-F627-4A50-830D-F1D063E018F0}" type="slidenum">
              <a:rPr lang="en-US" smtClean="0"/>
              <a:t>‹#›</a:t>
            </a:fld>
            <a:endParaRPr lang="en-US"/>
          </a:p>
        </p:txBody>
      </p:sp>
    </p:spTree>
    <p:extLst>
      <p:ext uri="{BB962C8B-B14F-4D97-AF65-F5344CB8AC3E}">
        <p14:creationId xmlns:p14="http://schemas.microsoft.com/office/powerpoint/2010/main" val="1234535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C201386-A86D-4B21-A8E1-21DF4D6A7C9B}" type="datetime1">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1CD96-F627-4A50-830D-F1D063E018F0}" type="slidenum">
              <a:rPr lang="en-US" smtClean="0"/>
              <a:t>‹#›</a:t>
            </a:fld>
            <a:endParaRPr lang="en-US"/>
          </a:p>
        </p:txBody>
      </p:sp>
    </p:spTree>
    <p:extLst>
      <p:ext uri="{BB962C8B-B14F-4D97-AF65-F5344CB8AC3E}">
        <p14:creationId xmlns:p14="http://schemas.microsoft.com/office/powerpoint/2010/main" val="170893043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C201386-A86D-4B21-A8E1-21DF4D6A7C9B}" type="datetime1">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1CD96-F627-4A50-830D-F1D063E018F0}" type="slidenum">
              <a:rPr lang="en-US" smtClean="0"/>
              <a:t>‹#›</a:t>
            </a:fld>
            <a:endParaRPr lang="en-US"/>
          </a:p>
        </p:txBody>
      </p:sp>
    </p:spTree>
    <p:extLst>
      <p:ext uri="{BB962C8B-B14F-4D97-AF65-F5344CB8AC3E}">
        <p14:creationId xmlns:p14="http://schemas.microsoft.com/office/powerpoint/2010/main" val="148180317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C201386-A86D-4B21-A8E1-21DF4D6A7C9B}" type="datetime1">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1CD96-F627-4A50-830D-F1D063E018F0}" type="slidenum">
              <a:rPr lang="en-US" smtClean="0"/>
              <a:t>‹#›</a:t>
            </a:fld>
            <a:endParaRPr lang="en-US"/>
          </a:p>
        </p:txBody>
      </p:sp>
    </p:spTree>
    <p:extLst>
      <p:ext uri="{BB962C8B-B14F-4D97-AF65-F5344CB8AC3E}">
        <p14:creationId xmlns:p14="http://schemas.microsoft.com/office/powerpoint/2010/main" val="180799898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C201386-A86D-4B21-A8E1-21DF4D6A7C9B}" type="datetime1">
              <a:rPr lang="en-US" smtClean="0"/>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41CD96-F627-4A50-830D-F1D063E018F0}" type="slidenum">
              <a:rPr lang="en-US" smtClean="0"/>
              <a:t>‹#›</a:t>
            </a:fld>
            <a:endParaRPr lang="en-US"/>
          </a:p>
        </p:txBody>
      </p:sp>
    </p:spTree>
    <p:extLst>
      <p:ext uri="{BB962C8B-B14F-4D97-AF65-F5344CB8AC3E}">
        <p14:creationId xmlns:p14="http://schemas.microsoft.com/office/powerpoint/2010/main" val="214231062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C201386-A86D-4B21-A8E1-21DF4D6A7C9B}" type="datetime1">
              <a:rPr lang="en-US" smtClean="0"/>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41CD96-F627-4A50-830D-F1D063E018F0}" type="slidenum">
              <a:rPr lang="en-US" smtClean="0"/>
              <a:t>‹#›</a:t>
            </a:fld>
            <a:endParaRPr lang="en-US"/>
          </a:p>
        </p:txBody>
      </p:sp>
    </p:spTree>
    <p:extLst>
      <p:ext uri="{BB962C8B-B14F-4D97-AF65-F5344CB8AC3E}">
        <p14:creationId xmlns:p14="http://schemas.microsoft.com/office/powerpoint/2010/main" val="81260034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01386-A86D-4B21-A8E1-21DF4D6A7C9B}" type="datetime1">
              <a:rPr lang="en-US" smtClean="0"/>
              <a:t>4/19/2020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41CD96-F627-4A50-830D-F1D063E018F0}" type="slidenum">
              <a:rPr lang="en-US" smtClean="0"/>
              <a:t>‹#›</a:t>
            </a:fld>
            <a:endParaRPr lang="en-US"/>
          </a:p>
        </p:txBody>
      </p:sp>
    </p:spTree>
    <p:extLst>
      <p:ext uri="{BB962C8B-B14F-4D97-AF65-F5344CB8AC3E}">
        <p14:creationId xmlns:p14="http://schemas.microsoft.com/office/powerpoint/2010/main" val="27774514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C201386-A86D-4B21-A8E1-21DF4D6A7C9B}" type="datetime1">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1CD96-F627-4A50-830D-F1D063E018F0}" type="slidenum">
              <a:rPr lang="en-US" smtClean="0"/>
              <a:t>‹#›</a:t>
            </a:fld>
            <a:endParaRPr lang="en-US"/>
          </a:p>
        </p:txBody>
      </p:sp>
    </p:spTree>
    <p:extLst>
      <p:ext uri="{BB962C8B-B14F-4D97-AF65-F5344CB8AC3E}">
        <p14:creationId xmlns:p14="http://schemas.microsoft.com/office/powerpoint/2010/main" val="261145106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C201386-A86D-4B21-A8E1-21DF4D6A7C9B}" type="datetime1">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1CD96-F627-4A50-830D-F1D063E018F0}" type="slidenum">
              <a:rPr lang="en-US" smtClean="0"/>
              <a:t>‹#›</a:t>
            </a:fld>
            <a:endParaRPr lang="en-US"/>
          </a:p>
        </p:txBody>
      </p:sp>
    </p:spTree>
    <p:extLst>
      <p:ext uri="{BB962C8B-B14F-4D97-AF65-F5344CB8AC3E}">
        <p14:creationId xmlns:p14="http://schemas.microsoft.com/office/powerpoint/2010/main" val="357336923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01386-A86D-4B21-A8E1-21DF4D6A7C9B}" type="datetime1">
              <a:rPr lang="en-US" smtClean="0"/>
              <a:t>4/19/2020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41CD96-F627-4A50-830D-F1D063E018F0}" type="slidenum">
              <a:rPr lang="en-US" smtClean="0"/>
              <a:t>‹#›</a:t>
            </a:fld>
            <a:endParaRPr lang="en-US"/>
          </a:p>
        </p:txBody>
      </p:sp>
    </p:spTree>
    <p:extLst>
      <p:ext uri="{BB962C8B-B14F-4D97-AF65-F5344CB8AC3E}">
        <p14:creationId xmlns:p14="http://schemas.microsoft.com/office/powerpoint/2010/main" val="6648422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2.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字幕 2">
            <a:extLst>
              <a:ext uri="{FF2B5EF4-FFF2-40B4-BE49-F238E27FC236}">
                <a16:creationId xmlns:a16="http://schemas.microsoft.com/office/drawing/2014/main" id="{833A6B28-869E-414A-9920-B97917B59A26}"/>
              </a:ext>
            </a:extLst>
          </p:cNvPr>
          <p:cNvSpPr txBox="1">
            <a:spLocks/>
          </p:cNvSpPr>
          <p:nvPr/>
        </p:nvSpPr>
        <p:spPr>
          <a:xfrm>
            <a:off x="1524000" y="5496538"/>
            <a:ext cx="9144000" cy="9841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kumimoji="1" lang="en-US" altLang="ja-JP" sz="2800" b="1" dirty="0">
                <a:latin typeface="+mn-ea"/>
              </a:rPr>
              <a:t>2020</a:t>
            </a:r>
            <a:r>
              <a:rPr kumimoji="1" lang="ja-JP" altLang="en-US" sz="2800" b="1" dirty="0">
                <a:latin typeface="+mn-ea"/>
              </a:rPr>
              <a:t>年</a:t>
            </a:r>
            <a:r>
              <a:rPr kumimoji="1" lang="en-US" altLang="ja-JP" sz="2800" b="1" dirty="0">
                <a:latin typeface="+mn-ea"/>
              </a:rPr>
              <a:t>4</a:t>
            </a:r>
            <a:r>
              <a:rPr kumimoji="1" lang="ja-JP" altLang="en-US" sz="2800" b="1" dirty="0">
                <a:latin typeface="+mn-ea"/>
              </a:rPr>
              <a:t>月</a:t>
            </a:r>
            <a:r>
              <a:rPr kumimoji="1" lang="en-US" altLang="ja-JP" sz="2800" b="1" dirty="0">
                <a:latin typeface="+mn-ea"/>
              </a:rPr>
              <a:t>20</a:t>
            </a:r>
            <a:r>
              <a:rPr kumimoji="1" lang="ja-JP" altLang="en-US" sz="2800" b="1" dirty="0">
                <a:latin typeface="+mn-ea"/>
              </a:rPr>
              <a:t>日</a:t>
            </a:r>
            <a:endParaRPr kumimoji="1" lang="en-US" altLang="ja-JP" sz="2800" b="1" dirty="0">
              <a:latin typeface="+mn-ea"/>
            </a:endParaRPr>
          </a:p>
          <a:p>
            <a:r>
              <a:rPr kumimoji="1" lang="ja-JP" altLang="en-US" sz="2800" b="1" dirty="0">
                <a:latin typeface="+mn-ea"/>
              </a:rPr>
              <a:t>インド日本商工会</a:t>
            </a:r>
          </a:p>
        </p:txBody>
      </p:sp>
      <p:sp>
        <p:nvSpPr>
          <p:cNvPr id="7" name="スライド番号プレースホルダー 6">
            <a:extLst>
              <a:ext uri="{FF2B5EF4-FFF2-40B4-BE49-F238E27FC236}">
                <a16:creationId xmlns:a16="http://schemas.microsoft.com/office/drawing/2014/main" id="{9C6C50B6-1D4F-40E1-A87B-B74C72C7D4A6}"/>
              </a:ext>
            </a:extLst>
          </p:cNvPr>
          <p:cNvSpPr>
            <a:spLocks noGrp="1"/>
          </p:cNvSpPr>
          <p:nvPr>
            <p:ph type="sldNum" sz="quarter" idx="12"/>
          </p:nvPr>
        </p:nvSpPr>
        <p:spPr/>
        <p:txBody>
          <a:bodyPr/>
          <a:lstStyle/>
          <a:p>
            <a:fld id="{7F41CD96-F627-4A50-830D-F1D063E018F0}" type="slidenum">
              <a:rPr lang="en-US" smtClean="0"/>
              <a:t>1</a:t>
            </a:fld>
            <a:endParaRPr lang="en-US"/>
          </a:p>
        </p:txBody>
      </p:sp>
      <p:sp>
        <p:nvSpPr>
          <p:cNvPr id="11" name="テキスト ボックス 10">
            <a:extLst>
              <a:ext uri="{FF2B5EF4-FFF2-40B4-BE49-F238E27FC236}">
                <a16:creationId xmlns:a16="http://schemas.microsoft.com/office/drawing/2014/main" id="{FBDE2656-4E66-4CF7-95AD-FDA35E668EEB}"/>
              </a:ext>
            </a:extLst>
          </p:cNvPr>
          <p:cNvSpPr txBox="1"/>
          <p:nvPr/>
        </p:nvSpPr>
        <p:spPr>
          <a:xfrm>
            <a:off x="0" y="-11210"/>
            <a:ext cx="12196113" cy="707886"/>
          </a:xfrm>
          <a:prstGeom prst="rect">
            <a:avLst/>
          </a:prstGeom>
          <a:solidFill>
            <a:schemeClr val="accent1">
              <a:lumMod val="40000"/>
              <a:lumOff val="60000"/>
            </a:schemeClr>
          </a:solidFill>
          <a:ln>
            <a:solidFill>
              <a:schemeClr val="accent1">
                <a:lumMod val="40000"/>
                <a:lumOff val="60000"/>
              </a:schemeClr>
            </a:solidFill>
          </a:ln>
        </p:spPr>
        <p:txBody>
          <a:bodyPr wrap="square" rtlCol="0">
            <a:spAutoFit/>
          </a:bodyPr>
          <a:lstStyle/>
          <a:p>
            <a:endParaRPr lang="ja-JP" altLang="en-US" sz="4000" dirty="0">
              <a:latin typeface="MS PGothic" panose="020B0600070205080204" pitchFamily="34" charset="-128"/>
              <a:ea typeface="MS PGothic" panose="020B0600070205080204" pitchFamily="34" charset="-128"/>
            </a:endParaRPr>
          </a:p>
        </p:txBody>
      </p:sp>
      <p:sp>
        <p:nvSpPr>
          <p:cNvPr id="12" name="テキスト ボックス 11">
            <a:extLst>
              <a:ext uri="{FF2B5EF4-FFF2-40B4-BE49-F238E27FC236}">
                <a16:creationId xmlns:a16="http://schemas.microsoft.com/office/drawing/2014/main" id="{B016DEEE-77B6-4E98-B070-6B4A4BAB182E}"/>
              </a:ext>
            </a:extLst>
          </p:cNvPr>
          <p:cNvSpPr txBox="1"/>
          <p:nvPr/>
        </p:nvSpPr>
        <p:spPr>
          <a:xfrm>
            <a:off x="0" y="2407"/>
            <a:ext cx="3838354" cy="707886"/>
          </a:xfrm>
          <a:prstGeom prst="rect">
            <a:avLst/>
          </a:prstGeom>
          <a:noFill/>
          <a:ln>
            <a:solidFill>
              <a:schemeClr val="tx1"/>
            </a:solidFill>
          </a:ln>
        </p:spPr>
        <p:txBody>
          <a:bodyPr wrap="square" rtlCol="0">
            <a:spAutoFit/>
          </a:bodyPr>
          <a:lstStyle/>
          <a:p>
            <a:r>
              <a:rPr lang="ja-JP" altLang="en-US" sz="4000" dirty="0"/>
              <a:t>総会説明資料</a:t>
            </a:r>
            <a:endParaRPr lang="en-IN" sz="4000" dirty="0"/>
          </a:p>
        </p:txBody>
      </p:sp>
      <p:pic>
        <p:nvPicPr>
          <p:cNvPr id="13" name="Picture 2" descr="JCCII LOGO">
            <a:extLst>
              <a:ext uri="{FF2B5EF4-FFF2-40B4-BE49-F238E27FC236}">
                <a16:creationId xmlns:a16="http://schemas.microsoft.com/office/drawing/2014/main" id="{F696E7CC-E99C-4BDB-B8DA-B624FB39D7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1052" y="-4445"/>
            <a:ext cx="1909284" cy="705961"/>
          </a:xfrm>
          <a:prstGeom prst="rect">
            <a:avLst/>
          </a:prstGeom>
          <a:noFill/>
          <a:extLst>
            <a:ext uri="{909E8E84-426E-40DD-AFC4-6F175D3DCCD1}">
              <a14:hiddenFill xmlns:a14="http://schemas.microsoft.com/office/drawing/2010/main">
                <a:solidFill>
                  <a:srgbClr val="FFFFFF"/>
                </a:solidFill>
              </a14:hiddenFill>
            </a:ext>
          </a:extLst>
        </p:spPr>
      </p:pic>
      <p:sp>
        <p:nvSpPr>
          <p:cNvPr id="10" name="タイトル 1">
            <a:extLst>
              <a:ext uri="{FF2B5EF4-FFF2-40B4-BE49-F238E27FC236}">
                <a16:creationId xmlns:a16="http://schemas.microsoft.com/office/drawing/2014/main" id="{83980778-DB28-465A-859D-E964823F4309}"/>
              </a:ext>
            </a:extLst>
          </p:cNvPr>
          <p:cNvSpPr txBox="1">
            <a:spLocks/>
          </p:cNvSpPr>
          <p:nvPr/>
        </p:nvSpPr>
        <p:spPr>
          <a:xfrm>
            <a:off x="726558" y="1214157"/>
            <a:ext cx="10738883" cy="31625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000" dirty="0">
                <a:latin typeface="MS PGothic" panose="020B0600070205080204" pitchFamily="34" charset="-128"/>
                <a:ea typeface="MS PGothic" panose="020B0600070205080204" pitchFamily="34" charset="-128"/>
              </a:rPr>
              <a:t>〇</a:t>
            </a:r>
            <a:r>
              <a:rPr lang="en-IN" altLang="ja-JP" sz="4000" dirty="0">
                <a:latin typeface="MS PGothic" panose="020B0600070205080204" pitchFamily="34" charset="-128"/>
                <a:ea typeface="MS PGothic" panose="020B0600070205080204" pitchFamily="34" charset="-128"/>
              </a:rPr>
              <a:t>2019</a:t>
            </a:r>
            <a:r>
              <a:rPr lang="ja-JP" altLang="en-US" sz="4000" dirty="0">
                <a:latin typeface="MS PGothic" panose="020B0600070205080204" pitchFamily="34" charset="-128"/>
                <a:ea typeface="MS PGothic" panose="020B0600070205080204" pitchFamily="34" charset="-128"/>
              </a:rPr>
              <a:t>年度活動報告</a:t>
            </a:r>
            <a:endParaRPr lang="en-US" altLang="ja-JP" sz="4000" dirty="0">
              <a:latin typeface="MS PGothic" panose="020B0600070205080204" pitchFamily="34" charset="-128"/>
              <a:ea typeface="MS PGothic" panose="020B0600070205080204" pitchFamily="34" charset="-128"/>
            </a:endParaRPr>
          </a:p>
          <a:p>
            <a:pPr algn="l"/>
            <a:r>
              <a:rPr lang="ja-JP" altLang="en-US" sz="3200" dirty="0">
                <a:latin typeface="MS PGothic" panose="020B0600070205080204" pitchFamily="34" charset="-128"/>
                <a:ea typeface="MS PGothic" panose="020B0600070205080204" pitchFamily="34" charset="-128"/>
              </a:rPr>
              <a:t>　各種活動報告ならびに運営基盤の進捗状況</a:t>
            </a:r>
            <a:endParaRPr lang="en-US" altLang="ja-JP" sz="3200" dirty="0">
              <a:latin typeface="MS PGothic" panose="020B0600070205080204" pitchFamily="34" charset="-128"/>
              <a:ea typeface="MS PGothic" panose="020B0600070205080204" pitchFamily="34" charset="-128"/>
            </a:endParaRPr>
          </a:p>
          <a:p>
            <a:pPr algn="l"/>
            <a:endParaRPr lang="en-US" altLang="ja-JP" sz="3200" dirty="0">
              <a:latin typeface="MS PGothic" panose="020B0600070205080204" pitchFamily="34" charset="-128"/>
              <a:ea typeface="MS PGothic" panose="020B0600070205080204" pitchFamily="34" charset="-128"/>
            </a:endParaRPr>
          </a:p>
          <a:p>
            <a:pPr algn="l"/>
            <a:r>
              <a:rPr lang="ja-JP" altLang="en-US" sz="4000" dirty="0">
                <a:latin typeface="MS PGothic" panose="020B0600070205080204" pitchFamily="34" charset="-128"/>
                <a:ea typeface="MS PGothic" panose="020B0600070205080204" pitchFamily="34" charset="-128"/>
              </a:rPr>
              <a:t>〇</a:t>
            </a:r>
            <a:r>
              <a:rPr lang="en-US" altLang="ja-JP" sz="4000" dirty="0">
                <a:latin typeface="MS PGothic" panose="020B0600070205080204" pitchFamily="34" charset="-128"/>
                <a:ea typeface="MS PGothic" panose="020B0600070205080204" pitchFamily="34" charset="-128"/>
              </a:rPr>
              <a:t>2020</a:t>
            </a:r>
            <a:r>
              <a:rPr lang="ja-JP" altLang="en-US" sz="4000" dirty="0">
                <a:latin typeface="MS PGothic" panose="020B0600070205080204" pitchFamily="34" charset="-128"/>
                <a:ea typeface="MS PGothic" panose="020B0600070205080204" pitchFamily="34" charset="-128"/>
              </a:rPr>
              <a:t>年度活動方針</a:t>
            </a:r>
            <a:endParaRPr lang="en-IN" altLang="ja-JP" sz="4000" dirty="0">
              <a:latin typeface="MS PGothic" panose="020B0600070205080204" pitchFamily="34" charset="-128"/>
              <a:ea typeface="MS PGothic" panose="020B0600070205080204" pitchFamily="34" charset="-128"/>
            </a:endParaRPr>
          </a:p>
          <a:p>
            <a:pPr algn="l"/>
            <a:r>
              <a:rPr lang="ja-JP" altLang="en-US" sz="3200" dirty="0">
                <a:latin typeface="MS PGothic" panose="020B0600070205080204" pitchFamily="34" charset="-128"/>
                <a:ea typeface="MS PGothic" panose="020B0600070205080204" pitchFamily="34" charset="-128"/>
              </a:rPr>
              <a:t>　運営基盤整備の継続ならびに</a:t>
            </a:r>
            <a:endParaRPr lang="en-US" altLang="ja-JP" sz="3200" dirty="0">
              <a:latin typeface="MS PGothic" panose="020B0600070205080204" pitchFamily="34" charset="-128"/>
              <a:ea typeface="MS PGothic" panose="020B0600070205080204" pitchFamily="34" charset="-128"/>
            </a:endParaRPr>
          </a:p>
          <a:p>
            <a:pPr algn="l"/>
            <a:r>
              <a:rPr lang="ja-JP" altLang="en-US" sz="3200" dirty="0">
                <a:latin typeface="MS PGothic" panose="020B0600070205080204" pitchFamily="34" charset="-128"/>
                <a:ea typeface="MS PGothic" panose="020B0600070205080204" pitchFamily="34" charset="-128"/>
              </a:rPr>
              <a:t>　会員ニーズを踏まえた３つのプロジェクトの推進　</a:t>
            </a:r>
          </a:p>
        </p:txBody>
      </p:sp>
    </p:spTree>
    <p:extLst>
      <p:ext uri="{BB962C8B-B14F-4D97-AF65-F5344CB8AC3E}">
        <p14:creationId xmlns:p14="http://schemas.microsoft.com/office/powerpoint/2010/main" val="4211048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9C6C50B6-1D4F-40E1-A87B-B74C72C7D4A6}"/>
              </a:ext>
            </a:extLst>
          </p:cNvPr>
          <p:cNvSpPr>
            <a:spLocks noGrp="1"/>
          </p:cNvSpPr>
          <p:nvPr>
            <p:ph type="sldNum" sz="quarter" idx="12"/>
          </p:nvPr>
        </p:nvSpPr>
        <p:spPr/>
        <p:txBody>
          <a:bodyPr/>
          <a:lstStyle/>
          <a:p>
            <a:fld id="{7F41CD96-F627-4A50-830D-F1D063E018F0}" type="slidenum">
              <a:rPr lang="en-US" smtClean="0"/>
              <a:t>2</a:t>
            </a:fld>
            <a:endParaRPr lang="en-US"/>
          </a:p>
        </p:txBody>
      </p:sp>
      <p:sp>
        <p:nvSpPr>
          <p:cNvPr id="11" name="テキスト ボックス 10">
            <a:extLst>
              <a:ext uri="{FF2B5EF4-FFF2-40B4-BE49-F238E27FC236}">
                <a16:creationId xmlns:a16="http://schemas.microsoft.com/office/drawing/2014/main" id="{FBDE2656-4E66-4CF7-95AD-FDA35E668EEB}"/>
              </a:ext>
            </a:extLst>
          </p:cNvPr>
          <p:cNvSpPr txBox="1"/>
          <p:nvPr/>
        </p:nvSpPr>
        <p:spPr>
          <a:xfrm>
            <a:off x="0" y="-11210"/>
            <a:ext cx="12196113" cy="707886"/>
          </a:xfrm>
          <a:prstGeom prst="rect">
            <a:avLst/>
          </a:prstGeom>
          <a:solidFill>
            <a:schemeClr val="accent1">
              <a:lumMod val="40000"/>
              <a:lumOff val="60000"/>
            </a:schemeClr>
          </a:solidFill>
          <a:ln>
            <a:solidFill>
              <a:schemeClr val="accent1">
                <a:lumMod val="40000"/>
                <a:lumOff val="60000"/>
              </a:schemeClr>
            </a:solidFill>
          </a:ln>
        </p:spPr>
        <p:txBody>
          <a:bodyPr wrap="square" rtlCol="0">
            <a:spAutoFit/>
          </a:bodyPr>
          <a:lstStyle/>
          <a:p>
            <a:endParaRPr lang="ja-JP" altLang="en-US" sz="4000" dirty="0">
              <a:latin typeface="MS PGothic" panose="020B0600070205080204" pitchFamily="34" charset="-128"/>
              <a:ea typeface="MS PGothic" panose="020B0600070205080204" pitchFamily="34" charset="-128"/>
            </a:endParaRPr>
          </a:p>
        </p:txBody>
      </p:sp>
      <p:sp>
        <p:nvSpPr>
          <p:cNvPr id="12" name="テキスト ボックス 11">
            <a:extLst>
              <a:ext uri="{FF2B5EF4-FFF2-40B4-BE49-F238E27FC236}">
                <a16:creationId xmlns:a16="http://schemas.microsoft.com/office/drawing/2014/main" id="{B016DEEE-77B6-4E98-B070-6B4A4BAB182E}"/>
              </a:ext>
            </a:extLst>
          </p:cNvPr>
          <p:cNvSpPr txBox="1"/>
          <p:nvPr/>
        </p:nvSpPr>
        <p:spPr>
          <a:xfrm>
            <a:off x="-1" y="-33687"/>
            <a:ext cx="4848727" cy="707886"/>
          </a:xfrm>
          <a:prstGeom prst="rect">
            <a:avLst/>
          </a:prstGeom>
          <a:noFill/>
          <a:ln>
            <a:solidFill>
              <a:schemeClr val="tx1"/>
            </a:solidFill>
          </a:ln>
        </p:spPr>
        <p:txBody>
          <a:bodyPr wrap="square" rtlCol="0">
            <a:spAutoFit/>
          </a:bodyPr>
          <a:lstStyle/>
          <a:p>
            <a:r>
              <a:rPr lang="en-US" altLang="ja-JP" sz="4000" dirty="0"/>
              <a:t>2019</a:t>
            </a:r>
            <a:r>
              <a:rPr lang="ja-JP" altLang="en-US" sz="4000" dirty="0"/>
              <a:t>年度活動報告</a:t>
            </a:r>
            <a:endParaRPr lang="en-IN" sz="4000" dirty="0"/>
          </a:p>
        </p:txBody>
      </p:sp>
      <p:pic>
        <p:nvPicPr>
          <p:cNvPr id="13" name="Picture 2" descr="JCCII LOGO">
            <a:extLst>
              <a:ext uri="{FF2B5EF4-FFF2-40B4-BE49-F238E27FC236}">
                <a16:creationId xmlns:a16="http://schemas.microsoft.com/office/drawing/2014/main" id="{F696E7CC-E99C-4BDB-B8DA-B624FB39D7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8522" y="-4445"/>
            <a:ext cx="1951814" cy="705961"/>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466FEFA3-0173-4921-BA8A-B87AE7A1C97A}"/>
              </a:ext>
            </a:extLst>
          </p:cNvPr>
          <p:cNvSpPr txBox="1"/>
          <p:nvPr/>
        </p:nvSpPr>
        <p:spPr>
          <a:xfrm>
            <a:off x="443763" y="825178"/>
            <a:ext cx="11134354" cy="5632311"/>
          </a:xfrm>
          <a:prstGeom prst="rect">
            <a:avLst/>
          </a:prstGeom>
          <a:noFill/>
          <a:ln w="38100">
            <a:solidFill>
              <a:schemeClr val="tx1"/>
            </a:solidFill>
          </a:ln>
        </p:spPr>
        <p:txBody>
          <a:bodyPr wrap="square" rtlCol="0">
            <a:spAutoFit/>
          </a:bodyPr>
          <a:lstStyle/>
          <a:p>
            <a:r>
              <a:rPr kumimoji="1" lang="en-US" altLang="ja-JP" sz="2400" dirty="0">
                <a:latin typeface="+mj-ea"/>
                <a:ea typeface="+mj-ea"/>
              </a:rPr>
              <a:t>1</a:t>
            </a:r>
            <a:r>
              <a:rPr kumimoji="1" lang="ja-JP" altLang="en-US" sz="2400" dirty="0">
                <a:latin typeface="+mj-ea"/>
                <a:ea typeface="+mj-ea"/>
              </a:rPr>
              <a:t>．会員数　</a:t>
            </a:r>
            <a:r>
              <a:rPr kumimoji="1" lang="en-US" altLang="ja-JP" sz="2400" dirty="0">
                <a:latin typeface="+mj-ea"/>
                <a:ea typeface="+mj-ea"/>
              </a:rPr>
              <a:t>19</a:t>
            </a:r>
            <a:r>
              <a:rPr kumimoji="1" lang="ja-JP" altLang="en-US" sz="2400" dirty="0">
                <a:latin typeface="+mj-ea"/>
                <a:ea typeface="+mj-ea"/>
              </a:rPr>
              <a:t>社増（</a:t>
            </a:r>
            <a:r>
              <a:rPr kumimoji="1" lang="en-US" altLang="ja-JP" sz="2400" dirty="0">
                <a:latin typeface="+mj-ea"/>
                <a:ea typeface="+mj-ea"/>
              </a:rPr>
              <a:t>3</a:t>
            </a:r>
            <a:r>
              <a:rPr kumimoji="1" lang="ja-JP" altLang="en-US" sz="2400" dirty="0">
                <a:latin typeface="+mj-ea"/>
                <a:ea typeface="+mj-ea"/>
              </a:rPr>
              <a:t>月</a:t>
            </a:r>
            <a:r>
              <a:rPr kumimoji="1" lang="en-US" altLang="ja-JP" sz="2400" dirty="0">
                <a:latin typeface="+mj-ea"/>
                <a:ea typeface="+mj-ea"/>
              </a:rPr>
              <a:t>31</a:t>
            </a:r>
            <a:r>
              <a:rPr kumimoji="1" lang="ja-JP" altLang="en-US" sz="2400" dirty="0">
                <a:latin typeface="+mj-ea"/>
                <a:ea typeface="+mj-ea"/>
              </a:rPr>
              <a:t>日時点）</a:t>
            </a:r>
            <a:r>
              <a:rPr kumimoji="1" lang="en-US" altLang="ja-JP" sz="2400" dirty="0">
                <a:latin typeface="+mj-ea"/>
                <a:ea typeface="+mj-ea"/>
              </a:rPr>
              <a:t>443</a:t>
            </a:r>
            <a:r>
              <a:rPr kumimoji="1" lang="ja-JP" altLang="en-US" sz="2400" dirty="0">
                <a:latin typeface="+mj-ea"/>
                <a:ea typeface="+mj-ea"/>
              </a:rPr>
              <a:t>社</a:t>
            </a:r>
            <a:endParaRPr kumimoji="1" lang="en-US" altLang="ja-JP" sz="2400" dirty="0">
              <a:latin typeface="+mj-ea"/>
              <a:ea typeface="+mj-ea"/>
            </a:endParaRPr>
          </a:p>
          <a:p>
            <a:r>
              <a:rPr kumimoji="1" lang="ja-JP" altLang="en-US" sz="2400" dirty="0">
                <a:latin typeface="+mj-ea"/>
                <a:ea typeface="+mj-ea"/>
              </a:rPr>
              <a:t>　</a:t>
            </a:r>
            <a:r>
              <a:rPr lang="ja-JP" altLang="en-US" sz="2400" dirty="0">
                <a:latin typeface="+mj-ea"/>
                <a:ea typeface="+mj-ea"/>
              </a:rPr>
              <a:t>新入会員</a:t>
            </a:r>
            <a:r>
              <a:rPr lang="en-US" altLang="ja-JP" sz="2400" dirty="0">
                <a:latin typeface="+mj-ea"/>
                <a:ea typeface="+mj-ea"/>
              </a:rPr>
              <a:t>35</a:t>
            </a:r>
            <a:r>
              <a:rPr lang="ja-JP" altLang="en-US" sz="2400" dirty="0">
                <a:latin typeface="+mj-ea"/>
                <a:ea typeface="+mj-ea"/>
              </a:rPr>
              <a:t>名、退会</a:t>
            </a:r>
            <a:r>
              <a:rPr lang="en-US" altLang="ja-JP" sz="2400" dirty="0">
                <a:latin typeface="+mj-ea"/>
                <a:ea typeface="+mj-ea"/>
              </a:rPr>
              <a:t>16</a:t>
            </a:r>
            <a:r>
              <a:rPr lang="ja-JP" altLang="en-US" sz="2400" dirty="0">
                <a:latin typeface="+mj-ea"/>
                <a:ea typeface="+mj-ea"/>
              </a:rPr>
              <a:t>社　</a:t>
            </a:r>
            <a:r>
              <a:rPr lang="ja-JP" altLang="en-US" sz="1600" dirty="0">
                <a:latin typeface="+mj-ea"/>
                <a:ea typeface="+mj-ea"/>
              </a:rPr>
              <a:t>（参考</a:t>
            </a:r>
            <a:r>
              <a:rPr lang="en-US" altLang="ja-JP" sz="1600" dirty="0">
                <a:latin typeface="+mj-ea"/>
                <a:ea typeface="+mj-ea"/>
              </a:rPr>
              <a:t>2018</a:t>
            </a:r>
            <a:r>
              <a:rPr lang="ja-JP" altLang="en-US" sz="1600" dirty="0">
                <a:latin typeface="+mj-ea"/>
                <a:ea typeface="+mj-ea"/>
              </a:rPr>
              <a:t>年度</a:t>
            </a:r>
            <a:r>
              <a:rPr lang="en-US" altLang="ja-JP" sz="1600" dirty="0">
                <a:latin typeface="+mj-ea"/>
                <a:ea typeface="+mj-ea"/>
              </a:rPr>
              <a:t>13</a:t>
            </a:r>
            <a:r>
              <a:rPr lang="ja-JP" altLang="en-US" sz="1600" dirty="0">
                <a:latin typeface="+mj-ea"/>
                <a:ea typeface="+mj-ea"/>
              </a:rPr>
              <a:t>社、</a:t>
            </a:r>
            <a:r>
              <a:rPr lang="en-US" altLang="ja-JP" sz="1600" dirty="0">
                <a:latin typeface="+mj-ea"/>
                <a:ea typeface="+mj-ea"/>
              </a:rPr>
              <a:t>2017</a:t>
            </a:r>
            <a:r>
              <a:rPr lang="ja-JP" altLang="en-US" sz="1600" dirty="0">
                <a:latin typeface="+mj-ea"/>
                <a:ea typeface="+mj-ea"/>
              </a:rPr>
              <a:t>年度</a:t>
            </a:r>
            <a:r>
              <a:rPr lang="en-US" altLang="ja-JP" sz="1600" dirty="0">
                <a:latin typeface="+mj-ea"/>
                <a:ea typeface="+mj-ea"/>
              </a:rPr>
              <a:t>9</a:t>
            </a:r>
            <a:r>
              <a:rPr lang="ja-JP" altLang="en-US" sz="1600" dirty="0">
                <a:latin typeface="+mj-ea"/>
                <a:ea typeface="+mj-ea"/>
              </a:rPr>
              <a:t>社、</a:t>
            </a:r>
            <a:r>
              <a:rPr lang="en-US" altLang="ja-JP" sz="1600" dirty="0">
                <a:latin typeface="+mj-ea"/>
                <a:ea typeface="+mj-ea"/>
              </a:rPr>
              <a:t>2016</a:t>
            </a:r>
            <a:r>
              <a:rPr lang="ja-JP" altLang="en-US" sz="1600" dirty="0">
                <a:latin typeface="+mj-ea"/>
                <a:ea typeface="+mj-ea"/>
              </a:rPr>
              <a:t>年度</a:t>
            </a:r>
            <a:r>
              <a:rPr lang="en-US" altLang="ja-JP" sz="1600" dirty="0">
                <a:latin typeface="+mj-ea"/>
                <a:ea typeface="+mj-ea"/>
              </a:rPr>
              <a:t>4</a:t>
            </a:r>
            <a:r>
              <a:rPr lang="ja-JP" altLang="en-US" sz="1600" dirty="0">
                <a:latin typeface="+mj-ea"/>
                <a:ea typeface="+mj-ea"/>
              </a:rPr>
              <a:t>社）</a:t>
            </a:r>
            <a:endParaRPr lang="ja-JP" altLang="en-US" sz="1600" dirty="0">
              <a:solidFill>
                <a:srgbClr val="000000"/>
              </a:solidFill>
              <a:latin typeface="+mj-ea"/>
              <a:ea typeface="+mj-ea"/>
            </a:endParaRPr>
          </a:p>
          <a:p>
            <a:r>
              <a:rPr kumimoji="1" lang="en-US" altLang="ja-JP" sz="2400" dirty="0">
                <a:latin typeface="+mj-ea"/>
                <a:ea typeface="+mj-ea"/>
              </a:rPr>
              <a:t>2</a:t>
            </a:r>
            <a:r>
              <a:rPr kumimoji="1" lang="ja-JP" altLang="en-US" sz="2400" dirty="0">
                <a:latin typeface="+mj-ea"/>
                <a:ea typeface="+mj-ea"/>
              </a:rPr>
              <a:t>．役員会</a:t>
            </a:r>
            <a:r>
              <a:rPr kumimoji="1" lang="en-US" altLang="ja-JP" sz="2400" dirty="0">
                <a:latin typeface="+mj-ea"/>
                <a:ea typeface="+mj-ea"/>
              </a:rPr>
              <a:t>10</a:t>
            </a:r>
            <a:r>
              <a:rPr kumimoji="1" lang="ja-JP" altLang="en-US" sz="2400" dirty="0">
                <a:latin typeface="+mj-ea"/>
                <a:ea typeface="+mj-ea"/>
              </a:rPr>
              <a:t>回、三木会</a:t>
            </a:r>
            <a:r>
              <a:rPr kumimoji="1" lang="en-US" altLang="ja-JP" sz="2400" dirty="0">
                <a:latin typeface="+mj-ea"/>
                <a:ea typeface="+mj-ea"/>
              </a:rPr>
              <a:t>9</a:t>
            </a:r>
            <a:r>
              <a:rPr kumimoji="1" lang="ja-JP" altLang="en-US" sz="2400" dirty="0">
                <a:latin typeface="+mj-ea"/>
                <a:ea typeface="+mj-ea"/>
              </a:rPr>
              <a:t>回開催</a:t>
            </a:r>
            <a:endParaRPr kumimoji="1" lang="en-US" altLang="ja-JP" sz="2400" dirty="0">
              <a:latin typeface="+mj-ea"/>
              <a:ea typeface="+mj-ea"/>
            </a:endParaRPr>
          </a:p>
          <a:p>
            <a:r>
              <a:rPr kumimoji="1" lang="en-US" altLang="ja-JP" sz="2400" dirty="0">
                <a:latin typeface="+mj-ea"/>
                <a:ea typeface="+mj-ea"/>
              </a:rPr>
              <a:t>3</a:t>
            </a:r>
            <a:r>
              <a:rPr kumimoji="1" lang="ja-JP" altLang="en-US" sz="2400" dirty="0">
                <a:latin typeface="+mj-ea"/>
                <a:ea typeface="+mj-ea"/>
              </a:rPr>
              <a:t>．建議書　</a:t>
            </a:r>
            <a:endParaRPr kumimoji="1" lang="en-US" altLang="ja-JP" sz="2400" dirty="0">
              <a:latin typeface="+mj-ea"/>
              <a:ea typeface="+mj-ea"/>
            </a:endParaRPr>
          </a:p>
          <a:p>
            <a:r>
              <a:rPr kumimoji="1" lang="ja-JP" altLang="en-US" sz="2400" dirty="0">
                <a:latin typeface="+mj-ea"/>
                <a:ea typeface="+mj-ea"/>
              </a:rPr>
              <a:t>　</a:t>
            </a:r>
            <a:r>
              <a:rPr kumimoji="1" lang="en-US" altLang="ja-JP" sz="2400" dirty="0">
                <a:latin typeface="+mj-ea"/>
                <a:ea typeface="+mj-ea"/>
              </a:rPr>
              <a:t>10</a:t>
            </a:r>
            <a:r>
              <a:rPr kumimoji="1" lang="ja-JP" altLang="en-US" sz="2400" dirty="0">
                <a:latin typeface="+mj-ea"/>
                <a:ea typeface="+mj-ea"/>
              </a:rPr>
              <a:t>月</a:t>
            </a:r>
            <a:r>
              <a:rPr kumimoji="1" lang="en-US" altLang="ja-JP" sz="2400" dirty="0">
                <a:latin typeface="+mj-ea"/>
                <a:ea typeface="+mj-ea"/>
              </a:rPr>
              <a:t>1</a:t>
            </a:r>
            <a:r>
              <a:rPr kumimoji="1" lang="ja-JP" altLang="en-US" sz="2400" dirty="0">
                <a:latin typeface="+mj-ea"/>
                <a:ea typeface="+mj-ea"/>
              </a:rPr>
              <a:t>日に</a:t>
            </a:r>
            <a:r>
              <a:rPr kumimoji="1" lang="en-US" altLang="ja-JP" sz="2400" dirty="0">
                <a:latin typeface="+mj-ea"/>
                <a:ea typeface="+mj-ea"/>
              </a:rPr>
              <a:t>2019</a:t>
            </a:r>
            <a:r>
              <a:rPr kumimoji="1" lang="ja-JP" altLang="ja-JP" sz="2400" dirty="0">
                <a:latin typeface="+mj-ea"/>
                <a:ea typeface="+mj-ea"/>
              </a:rPr>
              <a:t>年度建議書を商工省 インド投資政策促進局</a:t>
            </a:r>
            <a:r>
              <a:rPr kumimoji="1" lang="en-US" altLang="ja-JP" sz="2400" dirty="0">
                <a:latin typeface="+mj-ea"/>
                <a:ea typeface="+mj-ea"/>
              </a:rPr>
              <a:t>(DPIIT)</a:t>
            </a:r>
            <a:r>
              <a:rPr kumimoji="1" lang="ja-JP" altLang="en-US" sz="2400" dirty="0">
                <a:latin typeface="+mj-ea"/>
                <a:ea typeface="+mj-ea"/>
              </a:rPr>
              <a:t>に</a:t>
            </a:r>
            <a:r>
              <a:rPr kumimoji="1" lang="ja-JP" altLang="ja-JP" sz="2400" dirty="0">
                <a:latin typeface="+mj-ea"/>
                <a:ea typeface="+mj-ea"/>
              </a:rPr>
              <a:t>提出</a:t>
            </a:r>
            <a:endParaRPr kumimoji="1" lang="en-US" altLang="ja-JP" sz="2400" dirty="0">
              <a:latin typeface="+mj-ea"/>
              <a:ea typeface="+mj-ea"/>
            </a:endParaRPr>
          </a:p>
          <a:p>
            <a:r>
              <a:rPr kumimoji="1" lang="ja-JP" altLang="en-US" sz="2400" dirty="0">
                <a:latin typeface="+mj-ea"/>
                <a:ea typeface="+mj-ea"/>
              </a:rPr>
              <a:t>　</a:t>
            </a:r>
            <a:r>
              <a:rPr kumimoji="1" lang="ja-JP" altLang="ja-JP" sz="2400" dirty="0">
                <a:latin typeface="+mj-ea"/>
                <a:ea typeface="+mj-ea"/>
              </a:rPr>
              <a:t>個別</a:t>
            </a:r>
            <a:r>
              <a:rPr kumimoji="1" lang="ja-JP" altLang="en-US" sz="2400" dirty="0">
                <a:latin typeface="+mj-ea"/>
                <a:ea typeface="+mj-ea"/>
              </a:rPr>
              <a:t>や業界別会合が実施され</a:t>
            </a:r>
            <a:r>
              <a:rPr lang="en-US" altLang="ja-JP" sz="2400" b="1" dirty="0">
                <a:latin typeface="+mj-ea"/>
                <a:ea typeface="+mj-ea"/>
              </a:rPr>
              <a:t> </a:t>
            </a:r>
            <a:r>
              <a:rPr lang="ja-JP" altLang="ja-JP" sz="2400" b="1" dirty="0">
                <a:latin typeface="+mj-ea"/>
                <a:ea typeface="+mj-ea"/>
              </a:rPr>
              <a:t>配当分配税廃止</a:t>
            </a:r>
            <a:r>
              <a:rPr lang="ja-JP" altLang="en-US" sz="2400" dirty="0">
                <a:latin typeface="+mj-ea"/>
                <a:ea typeface="+mj-ea"/>
              </a:rPr>
              <a:t>など</a:t>
            </a:r>
            <a:r>
              <a:rPr kumimoji="1" lang="ja-JP" altLang="ja-JP" sz="2400" dirty="0">
                <a:latin typeface="+mj-ea"/>
                <a:ea typeface="+mj-ea"/>
              </a:rPr>
              <a:t>幾つかの項目</a:t>
            </a:r>
            <a:r>
              <a:rPr kumimoji="1" lang="ja-JP" altLang="en-US" sz="2400" dirty="0">
                <a:latin typeface="+mj-ea"/>
                <a:ea typeface="+mj-ea"/>
              </a:rPr>
              <a:t>で</a:t>
            </a:r>
            <a:r>
              <a:rPr kumimoji="1" lang="ja-JP" altLang="ja-JP" sz="2400" dirty="0">
                <a:latin typeface="+mj-ea"/>
                <a:ea typeface="+mj-ea"/>
              </a:rPr>
              <a:t>改善</a:t>
            </a:r>
            <a:endParaRPr kumimoji="1" lang="en-US" altLang="ja-JP" sz="2400" dirty="0">
              <a:latin typeface="+mj-ea"/>
              <a:ea typeface="+mj-ea"/>
            </a:endParaRPr>
          </a:p>
          <a:p>
            <a:r>
              <a:rPr kumimoji="1" lang="en-US" altLang="ja-JP" sz="2400" dirty="0">
                <a:latin typeface="+mj-ea"/>
                <a:ea typeface="+mj-ea"/>
              </a:rPr>
              <a:t>4</a:t>
            </a:r>
            <a:r>
              <a:rPr kumimoji="1" lang="ja-JP" altLang="en-US" sz="2400" dirty="0">
                <a:latin typeface="+mj-ea"/>
                <a:ea typeface="+mj-ea"/>
              </a:rPr>
              <a:t>．</a:t>
            </a:r>
            <a:r>
              <a:rPr kumimoji="1" lang="ja-JP" altLang="ja-JP" sz="2400" dirty="0">
                <a:latin typeface="+mj-ea"/>
                <a:ea typeface="+mj-ea"/>
              </a:rPr>
              <a:t>各種アンケート・調査</a:t>
            </a:r>
          </a:p>
          <a:p>
            <a:r>
              <a:rPr kumimoji="1" lang="ja-JP" altLang="en-US" sz="2400" dirty="0">
                <a:latin typeface="+mj-ea"/>
                <a:ea typeface="+mj-ea"/>
              </a:rPr>
              <a:t>　賃金実態調査（</a:t>
            </a:r>
            <a:r>
              <a:rPr kumimoji="1" lang="en-US" altLang="ja-JP" sz="2400" dirty="0">
                <a:latin typeface="+mj-ea"/>
                <a:ea typeface="+mj-ea"/>
              </a:rPr>
              <a:t>JETRO</a:t>
            </a:r>
            <a:r>
              <a:rPr kumimoji="1" lang="ja-JP" altLang="en-US" sz="2400" dirty="0">
                <a:latin typeface="+mj-ea"/>
                <a:ea typeface="+mj-ea"/>
              </a:rPr>
              <a:t>と共催）</a:t>
            </a:r>
            <a:endParaRPr kumimoji="1" lang="en-US" altLang="ja-JP" sz="2400" dirty="0">
              <a:latin typeface="+mj-ea"/>
              <a:ea typeface="+mj-ea"/>
            </a:endParaRPr>
          </a:p>
          <a:p>
            <a:r>
              <a:rPr kumimoji="1" lang="ja-JP" altLang="en-US" sz="2400" dirty="0">
                <a:latin typeface="+mj-ea"/>
                <a:ea typeface="+mj-ea"/>
              </a:rPr>
              <a:t>　進出企業実態調査（大使館、</a:t>
            </a:r>
            <a:r>
              <a:rPr kumimoji="1" lang="en-US" altLang="ja-JP" sz="2400" dirty="0">
                <a:latin typeface="+mj-ea"/>
                <a:ea typeface="+mj-ea"/>
              </a:rPr>
              <a:t>JETRO</a:t>
            </a:r>
            <a:r>
              <a:rPr kumimoji="1" lang="ja-JP" altLang="en-US" sz="2400" dirty="0">
                <a:latin typeface="+mj-ea"/>
                <a:ea typeface="+mj-ea"/>
              </a:rPr>
              <a:t>と共催）</a:t>
            </a:r>
            <a:endParaRPr kumimoji="1" lang="en-US" altLang="ja-JP" sz="2400" dirty="0">
              <a:latin typeface="+mj-ea"/>
              <a:ea typeface="+mj-ea"/>
            </a:endParaRPr>
          </a:p>
          <a:p>
            <a:r>
              <a:rPr kumimoji="1" lang="en-US" altLang="ja-JP" sz="2400" dirty="0">
                <a:latin typeface="+mj-ea"/>
                <a:ea typeface="+mj-ea"/>
              </a:rPr>
              <a:t>5</a:t>
            </a:r>
            <a:r>
              <a:rPr kumimoji="1" lang="ja-JP" altLang="en-US" sz="2400" dirty="0">
                <a:latin typeface="+mj-ea"/>
                <a:ea typeface="+mj-ea"/>
              </a:rPr>
              <a:t>．</a:t>
            </a:r>
            <a:r>
              <a:rPr kumimoji="1" lang="ja-JP" altLang="ja-JP" sz="2400" dirty="0">
                <a:latin typeface="+mj-ea"/>
                <a:ea typeface="+mj-ea"/>
              </a:rPr>
              <a:t>部会活動・分科会活動</a:t>
            </a:r>
          </a:p>
          <a:p>
            <a:r>
              <a:rPr kumimoji="1" lang="ja-JP" altLang="en-US" sz="2400" dirty="0">
                <a:latin typeface="+mj-ea"/>
                <a:ea typeface="+mj-ea"/>
              </a:rPr>
              <a:t>　</a:t>
            </a:r>
            <a:r>
              <a:rPr kumimoji="1" lang="ja-JP" altLang="ja-JP" sz="2400" dirty="0">
                <a:latin typeface="+mj-ea"/>
                <a:ea typeface="+mj-ea"/>
              </a:rPr>
              <a:t>輸送機器部会</a:t>
            </a:r>
            <a:r>
              <a:rPr kumimoji="1" lang="ja-JP" altLang="en-US" sz="2400" dirty="0">
                <a:latin typeface="+mj-ea"/>
                <a:ea typeface="+mj-ea"/>
              </a:rPr>
              <a:t>　</a:t>
            </a:r>
            <a:r>
              <a:rPr kumimoji="1" lang="ja-JP" altLang="ja-JP" sz="2400" dirty="0">
                <a:latin typeface="+mj-ea"/>
                <a:ea typeface="+mj-ea"/>
              </a:rPr>
              <a:t>講演会</a:t>
            </a:r>
            <a:r>
              <a:rPr kumimoji="1" lang="ja-JP" altLang="en-US" sz="2400" dirty="0">
                <a:latin typeface="+mj-ea"/>
                <a:ea typeface="+mj-ea"/>
              </a:rPr>
              <a:t>（</a:t>
            </a:r>
            <a:r>
              <a:rPr kumimoji="1" lang="en-US" altLang="ja-JP" sz="2400" dirty="0">
                <a:latin typeface="+mj-ea"/>
                <a:ea typeface="+mj-ea"/>
              </a:rPr>
              <a:t>2</a:t>
            </a:r>
            <a:r>
              <a:rPr kumimoji="1" lang="ja-JP" altLang="en-US" sz="2400" dirty="0">
                <a:latin typeface="+mj-ea"/>
                <a:ea typeface="+mj-ea"/>
              </a:rPr>
              <a:t>月）</a:t>
            </a:r>
            <a:endParaRPr kumimoji="1" lang="en-US" altLang="ja-JP" sz="2400" dirty="0">
              <a:latin typeface="+mj-ea"/>
              <a:ea typeface="+mj-ea"/>
            </a:endParaRPr>
          </a:p>
          <a:p>
            <a:r>
              <a:rPr kumimoji="1" lang="ja-JP" altLang="en-US" sz="2400" dirty="0">
                <a:latin typeface="+mj-ea"/>
                <a:ea typeface="+mj-ea"/>
              </a:rPr>
              <a:t>　建議書作成に向けた鉄鋼、金融分科会活動の実施</a:t>
            </a:r>
            <a:endParaRPr kumimoji="1" lang="ja-JP" altLang="ja-JP" sz="2400" dirty="0">
              <a:latin typeface="+mj-ea"/>
              <a:ea typeface="+mj-ea"/>
            </a:endParaRPr>
          </a:p>
          <a:p>
            <a:r>
              <a:rPr kumimoji="1" lang="en-US" altLang="ja-JP" sz="2400" dirty="0">
                <a:latin typeface="+mj-ea"/>
                <a:ea typeface="+mj-ea"/>
              </a:rPr>
              <a:t>6.</a:t>
            </a:r>
            <a:r>
              <a:rPr kumimoji="1" lang="ja-JP" altLang="en-US" sz="2400" dirty="0">
                <a:latin typeface="+mj-ea"/>
                <a:ea typeface="+mj-ea"/>
              </a:rPr>
              <a:t>インド経済団体との連携</a:t>
            </a:r>
            <a:endParaRPr kumimoji="1" lang="en-US" altLang="ja-JP" sz="2400" dirty="0">
              <a:latin typeface="+mj-ea"/>
              <a:ea typeface="+mj-ea"/>
            </a:endParaRPr>
          </a:p>
          <a:p>
            <a:r>
              <a:rPr kumimoji="1" lang="ja-JP" altLang="en-US" sz="2400" dirty="0">
                <a:latin typeface="+mj-ea"/>
                <a:ea typeface="+mj-ea"/>
              </a:rPr>
              <a:t>　</a:t>
            </a:r>
            <a:r>
              <a:rPr kumimoji="1" lang="en-US" altLang="ja-JP" sz="2400" dirty="0">
                <a:latin typeface="+mj-ea"/>
                <a:ea typeface="+mj-ea"/>
              </a:rPr>
              <a:t>CII, FICCI, ASSOCHAM</a:t>
            </a:r>
            <a:r>
              <a:rPr kumimoji="1" lang="ja-JP" altLang="en-US" sz="2400" dirty="0">
                <a:latin typeface="+mj-ea"/>
                <a:ea typeface="+mj-ea"/>
              </a:rPr>
              <a:t>などのセミナーや懇親会など多数参加</a:t>
            </a:r>
            <a:endParaRPr kumimoji="1" lang="en-US" altLang="ja-JP" sz="2400" dirty="0">
              <a:latin typeface="+mj-ea"/>
              <a:ea typeface="+mj-ea"/>
            </a:endParaRPr>
          </a:p>
          <a:p>
            <a:r>
              <a:rPr kumimoji="1" lang="en-US" altLang="ja-JP" sz="2400" dirty="0">
                <a:latin typeface="+mj-ea"/>
                <a:ea typeface="+mj-ea"/>
              </a:rPr>
              <a:t>7</a:t>
            </a:r>
            <a:r>
              <a:rPr kumimoji="1" lang="ja-JP" altLang="en-US" sz="2400" dirty="0">
                <a:latin typeface="+mj-ea"/>
                <a:ea typeface="+mj-ea"/>
              </a:rPr>
              <a:t>．新型コロナウイルスに伴うインド政府規制に対する取り組み</a:t>
            </a:r>
            <a:endParaRPr kumimoji="1" lang="en-US" altLang="ja-JP" sz="2400" dirty="0">
              <a:latin typeface="+mj-ea"/>
              <a:ea typeface="+mj-ea"/>
            </a:endParaRPr>
          </a:p>
        </p:txBody>
      </p:sp>
    </p:spTree>
    <p:extLst>
      <p:ext uri="{BB962C8B-B14F-4D97-AF65-F5344CB8AC3E}">
        <p14:creationId xmlns:p14="http://schemas.microsoft.com/office/powerpoint/2010/main" val="370982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9C6C50B6-1D4F-40E1-A87B-B74C72C7D4A6}"/>
              </a:ext>
            </a:extLst>
          </p:cNvPr>
          <p:cNvSpPr>
            <a:spLocks noGrp="1"/>
          </p:cNvSpPr>
          <p:nvPr>
            <p:ph type="sldNum" sz="quarter" idx="12"/>
          </p:nvPr>
        </p:nvSpPr>
        <p:spPr/>
        <p:txBody>
          <a:bodyPr/>
          <a:lstStyle/>
          <a:p>
            <a:fld id="{7F41CD96-F627-4A50-830D-F1D063E018F0}" type="slidenum">
              <a:rPr lang="en-US" smtClean="0"/>
              <a:t>3</a:t>
            </a:fld>
            <a:endParaRPr lang="en-US"/>
          </a:p>
        </p:txBody>
      </p:sp>
      <p:sp>
        <p:nvSpPr>
          <p:cNvPr id="11" name="テキスト ボックス 10">
            <a:extLst>
              <a:ext uri="{FF2B5EF4-FFF2-40B4-BE49-F238E27FC236}">
                <a16:creationId xmlns:a16="http://schemas.microsoft.com/office/drawing/2014/main" id="{FBDE2656-4E66-4CF7-95AD-FDA35E668EEB}"/>
              </a:ext>
            </a:extLst>
          </p:cNvPr>
          <p:cNvSpPr txBox="1"/>
          <p:nvPr/>
        </p:nvSpPr>
        <p:spPr>
          <a:xfrm>
            <a:off x="0" y="-11210"/>
            <a:ext cx="12196113" cy="707886"/>
          </a:xfrm>
          <a:prstGeom prst="rect">
            <a:avLst/>
          </a:prstGeom>
          <a:solidFill>
            <a:schemeClr val="accent1">
              <a:lumMod val="40000"/>
              <a:lumOff val="60000"/>
            </a:schemeClr>
          </a:solidFill>
          <a:ln>
            <a:solidFill>
              <a:schemeClr val="accent1">
                <a:lumMod val="40000"/>
                <a:lumOff val="60000"/>
              </a:schemeClr>
            </a:solidFill>
          </a:ln>
        </p:spPr>
        <p:txBody>
          <a:bodyPr wrap="square" rtlCol="0">
            <a:spAutoFit/>
          </a:bodyPr>
          <a:lstStyle/>
          <a:p>
            <a:endParaRPr lang="ja-JP" altLang="en-US" sz="4000" dirty="0">
              <a:latin typeface="MS PGothic" panose="020B0600070205080204" pitchFamily="34" charset="-128"/>
              <a:ea typeface="MS PGothic" panose="020B0600070205080204" pitchFamily="34" charset="-128"/>
            </a:endParaRPr>
          </a:p>
        </p:txBody>
      </p:sp>
      <p:sp>
        <p:nvSpPr>
          <p:cNvPr id="12" name="テキスト ボックス 11">
            <a:extLst>
              <a:ext uri="{FF2B5EF4-FFF2-40B4-BE49-F238E27FC236}">
                <a16:creationId xmlns:a16="http://schemas.microsoft.com/office/drawing/2014/main" id="{B016DEEE-77B6-4E98-B070-6B4A4BAB182E}"/>
              </a:ext>
            </a:extLst>
          </p:cNvPr>
          <p:cNvSpPr txBox="1"/>
          <p:nvPr/>
        </p:nvSpPr>
        <p:spPr>
          <a:xfrm>
            <a:off x="-2" y="-33687"/>
            <a:ext cx="10658170" cy="707886"/>
          </a:xfrm>
          <a:prstGeom prst="rect">
            <a:avLst/>
          </a:prstGeom>
          <a:noFill/>
          <a:ln>
            <a:solidFill>
              <a:schemeClr val="tx1"/>
            </a:solidFill>
          </a:ln>
        </p:spPr>
        <p:txBody>
          <a:bodyPr wrap="square" rtlCol="0">
            <a:spAutoFit/>
          </a:bodyPr>
          <a:lstStyle/>
          <a:p>
            <a:r>
              <a:rPr lang="ja-JP" altLang="en-US" sz="4000" dirty="0"/>
              <a:t>運営基盤の整備進捗状況</a:t>
            </a:r>
            <a:endParaRPr lang="en-IN" sz="4000" dirty="0"/>
          </a:p>
        </p:txBody>
      </p:sp>
      <p:pic>
        <p:nvPicPr>
          <p:cNvPr id="13" name="Picture 2" descr="JCCII LOGO">
            <a:extLst>
              <a:ext uri="{FF2B5EF4-FFF2-40B4-BE49-F238E27FC236}">
                <a16:creationId xmlns:a16="http://schemas.microsoft.com/office/drawing/2014/main" id="{F696E7CC-E99C-4BDB-B8DA-B624FB39D7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8522" y="-4445"/>
            <a:ext cx="1951814" cy="705961"/>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466FEFA3-0173-4921-BA8A-B87AE7A1C97A}"/>
              </a:ext>
            </a:extLst>
          </p:cNvPr>
          <p:cNvSpPr txBox="1"/>
          <p:nvPr/>
        </p:nvSpPr>
        <p:spPr>
          <a:xfrm>
            <a:off x="443763" y="825178"/>
            <a:ext cx="11134354" cy="5816977"/>
          </a:xfrm>
          <a:prstGeom prst="rect">
            <a:avLst/>
          </a:prstGeom>
          <a:noFill/>
          <a:ln w="38100">
            <a:solidFill>
              <a:schemeClr val="tx1"/>
            </a:solidFill>
          </a:ln>
        </p:spPr>
        <p:txBody>
          <a:bodyPr wrap="square" rtlCol="0">
            <a:spAutoFit/>
          </a:bodyPr>
          <a:lstStyle/>
          <a:p>
            <a:r>
              <a:rPr kumimoji="1" lang="en-US" altLang="ja-JP" sz="2400" dirty="0">
                <a:latin typeface="+mj-ea"/>
                <a:ea typeface="+mj-ea"/>
              </a:rPr>
              <a:t>1</a:t>
            </a:r>
            <a:r>
              <a:rPr kumimoji="1" lang="ja-JP" altLang="en-US" sz="2400" dirty="0">
                <a:latin typeface="+mj-ea"/>
                <a:ea typeface="+mj-ea"/>
              </a:rPr>
              <a:t>．会則変更の実施</a:t>
            </a:r>
            <a:endParaRPr kumimoji="1" lang="en-IN" altLang="ja-JP" sz="2400" dirty="0">
              <a:latin typeface="+mj-ea"/>
              <a:ea typeface="+mj-ea"/>
            </a:endParaRPr>
          </a:p>
          <a:p>
            <a:r>
              <a:rPr kumimoji="1" lang="ja-JP" altLang="en-US" sz="2400" dirty="0">
                <a:latin typeface="+mj-ea"/>
                <a:ea typeface="+mj-ea"/>
              </a:rPr>
              <a:t>　</a:t>
            </a:r>
            <a:r>
              <a:rPr kumimoji="1" lang="en-US" altLang="ja-JP" sz="2400" dirty="0">
                <a:latin typeface="+mj-ea"/>
                <a:ea typeface="+mj-ea"/>
              </a:rPr>
              <a:t>6</a:t>
            </a:r>
            <a:r>
              <a:rPr kumimoji="1" lang="ja-JP" altLang="en-US" sz="2400" dirty="0">
                <a:latin typeface="+mj-ea"/>
                <a:ea typeface="+mj-ea"/>
              </a:rPr>
              <a:t>年ぶりに会費の改定を承認いただき</a:t>
            </a:r>
            <a:r>
              <a:rPr kumimoji="1" lang="en-US" altLang="ja-JP" sz="2400" dirty="0">
                <a:latin typeface="+mj-ea"/>
                <a:ea typeface="+mj-ea"/>
              </a:rPr>
              <a:t>5</a:t>
            </a:r>
            <a:r>
              <a:rPr kumimoji="1" lang="ja-JP" altLang="en-US" sz="2400" dirty="0">
                <a:latin typeface="+mj-ea"/>
                <a:ea typeface="+mj-ea"/>
              </a:rPr>
              <a:t>年間運営が可能な予算を確保</a:t>
            </a:r>
            <a:endParaRPr kumimoji="1" lang="en-US" altLang="ja-JP" sz="2400" dirty="0">
              <a:latin typeface="+mj-ea"/>
              <a:ea typeface="+mj-ea"/>
            </a:endParaRPr>
          </a:p>
          <a:p>
            <a:endParaRPr kumimoji="1" lang="en-US" altLang="ja-JP" sz="1200" dirty="0">
              <a:latin typeface="+mj-ea"/>
              <a:ea typeface="+mj-ea"/>
            </a:endParaRPr>
          </a:p>
          <a:p>
            <a:r>
              <a:rPr kumimoji="1" lang="en-US" altLang="ja-JP" sz="2400" dirty="0">
                <a:latin typeface="+mj-ea"/>
                <a:ea typeface="+mj-ea"/>
              </a:rPr>
              <a:t>2</a:t>
            </a:r>
            <a:r>
              <a:rPr kumimoji="1" lang="ja-JP" altLang="en-US" sz="2400" dirty="0">
                <a:latin typeface="+mj-ea"/>
                <a:ea typeface="+mj-ea"/>
              </a:rPr>
              <a:t>．事務局を中心とする運営基盤整備の進捗状況</a:t>
            </a:r>
            <a:endParaRPr kumimoji="1" lang="en-US" altLang="ja-JP" sz="2400" dirty="0">
              <a:latin typeface="+mj-ea"/>
              <a:ea typeface="+mj-ea"/>
            </a:endParaRPr>
          </a:p>
          <a:p>
            <a:r>
              <a:rPr kumimoji="1" lang="ja-JP" altLang="en-US" sz="2400" dirty="0">
                <a:latin typeface="+mj-ea"/>
                <a:ea typeface="+mj-ea"/>
              </a:rPr>
              <a:t>①会員管理システム（</a:t>
            </a:r>
            <a:r>
              <a:rPr kumimoji="1" lang="en-US" altLang="ja-JP" sz="2400" dirty="0" err="1">
                <a:latin typeface="+mj-ea"/>
                <a:ea typeface="+mj-ea"/>
              </a:rPr>
              <a:t>kintone</a:t>
            </a:r>
            <a:r>
              <a:rPr kumimoji="1" lang="ja-JP" altLang="en-US" sz="2400" dirty="0">
                <a:latin typeface="+mj-ea"/>
                <a:ea typeface="+mj-ea"/>
              </a:rPr>
              <a:t>）を導入</a:t>
            </a:r>
            <a:endParaRPr kumimoji="1" lang="en-US" altLang="ja-JP" sz="2400" dirty="0">
              <a:latin typeface="+mj-ea"/>
              <a:ea typeface="+mj-ea"/>
            </a:endParaRPr>
          </a:p>
          <a:p>
            <a:r>
              <a:rPr kumimoji="1" lang="ja-JP" altLang="en-US" sz="2400" dirty="0">
                <a:latin typeface="+mj-ea"/>
                <a:ea typeface="+mj-ea"/>
              </a:rPr>
              <a:t>　⇒会員管理や三木会などの運営を確実かつ効率的に実施できる体制を構築</a:t>
            </a:r>
            <a:endParaRPr kumimoji="1" lang="en-IN" altLang="ja-JP" sz="2400" dirty="0">
              <a:latin typeface="+mj-ea"/>
              <a:ea typeface="+mj-ea"/>
            </a:endParaRPr>
          </a:p>
          <a:p>
            <a:r>
              <a:rPr kumimoji="1" lang="ja-JP" altLang="en-US" sz="2400" dirty="0">
                <a:latin typeface="+mj-ea"/>
                <a:ea typeface="+mj-ea"/>
              </a:rPr>
              <a:t>　⇒事務局の仕事は作業が軽減されシステム管理や運営企画などがメインへ</a:t>
            </a:r>
            <a:endParaRPr kumimoji="1" lang="en-US" altLang="ja-JP" sz="2400" dirty="0">
              <a:latin typeface="+mj-ea"/>
              <a:ea typeface="+mj-ea"/>
            </a:endParaRPr>
          </a:p>
          <a:p>
            <a:r>
              <a:rPr kumimoji="1" lang="ja-JP" altLang="en-US" sz="2400" dirty="0">
                <a:latin typeface="+mj-ea"/>
                <a:ea typeface="+mj-ea"/>
              </a:rPr>
              <a:t>②メールシステムを</a:t>
            </a:r>
            <a:r>
              <a:rPr kumimoji="1" lang="en-US" altLang="ja-JP" sz="2400" dirty="0">
                <a:latin typeface="+mj-ea"/>
              </a:rPr>
              <a:t>G</a:t>
            </a:r>
            <a:r>
              <a:rPr kumimoji="1" lang="ja-JP" altLang="en-US" sz="2400" dirty="0">
                <a:latin typeface="+mj-ea"/>
              </a:rPr>
              <a:t> </a:t>
            </a:r>
            <a:r>
              <a:rPr kumimoji="1" lang="en-US" altLang="ja-JP" sz="2400" dirty="0">
                <a:latin typeface="+mj-ea"/>
              </a:rPr>
              <a:t>suit</a:t>
            </a:r>
            <a:r>
              <a:rPr kumimoji="1" lang="ja-JP" altLang="en-US" sz="2400" dirty="0">
                <a:latin typeface="+mj-ea"/>
                <a:ea typeface="+mj-ea"/>
              </a:rPr>
              <a:t>変更、ファイヤオールの設置</a:t>
            </a:r>
            <a:endParaRPr kumimoji="1" lang="en-IN" altLang="ja-JP" sz="2400" dirty="0">
              <a:latin typeface="+mj-ea"/>
              <a:ea typeface="+mj-ea"/>
            </a:endParaRPr>
          </a:p>
          <a:p>
            <a:r>
              <a:rPr kumimoji="1" lang="ja-JP" altLang="en-US" sz="2400" dirty="0">
                <a:latin typeface="+mj-ea"/>
                <a:ea typeface="+mj-ea"/>
              </a:rPr>
              <a:t>　⇒セキュリティー向上、効率化、勤務管理などに活用</a:t>
            </a:r>
            <a:endParaRPr kumimoji="1" lang="en-US" altLang="ja-JP" sz="2400" dirty="0">
              <a:latin typeface="+mj-ea"/>
              <a:ea typeface="+mj-ea"/>
            </a:endParaRPr>
          </a:p>
          <a:p>
            <a:r>
              <a:rPr kumimoji="1" lang="ja-JP" altLang="en-US" sz="2400" dirty="0">
                <a:latin typeface="+mj-ea"/>
                <a:ea typeface="+mj-ea"/>
              </a:rPr>
              <a:t>③</a:t>
            </a:r>
            <a:r>
              <a:rPr kumimoji="1" lang="en-US" altLang="ja-JP" sz="2400" dirty="0">
                <a:latin typeface="+mj-ea"/>
                <a:ea typeface="+mj-ea"/>
              </a:rPr>
              <a:t>HP</a:t>
            </a:r>
            <a:r>
              <a:rPr kumimoji="1" lang="ja-JP" altLang="en-US" sz="2400" dirty="0">
                <a:latin typeface="+mj-ea"/>
                <a:ea typeface="+mj-ea"/>
              </a:rPr>
              <a:t>の全面改定⇒</a:t>
            </a:r>
            <a:r>
              <a:rPr lang="ja-JP" altLang="en-US" sz="2400" dirty="0">
                <a:latin typeface="+mj-ea"/>
                <a:ea typeface="+mj-ea"/>
              </a:rPr>
              <a:t>商工会の活動や情報を的確にわかりやすく発信、</a:t>
            </a:r>
            <a:endParaRPr lang="en-US" altLang="ja-JP" sz="2400" dirty="0">
              <a:latin typeface="+mj-ea"/>
              <a:ea typeface="+mj-ea"/>
            </a:endParaRPr>
          </a:p>
          <a:p>
            <a:r>
              <a:rPr lang="ja-JP" altLang="en-US" sz="2400" dirty="0">
                <a:latin typeface="+mj-ea"/>
                <a:ea typeface="+mj-ea"/>
              </a:rPr>
              <a:t>　　　　　　　　また、コミュニケーションツールとして活用</a:t>
            </a:r>
            <a:endParaRPr lang="en-US" altLang="ja-JP" sz="2400" dirty="0">
              <a:latin typeface="+mj-ea"/>
              <a:ea typeface="+mj-ea"/>
            </a:endParaRPr>
          </a:p>
          <a:p>
            <a:r>
              <a:rPr kumimoji="1" lang="ja-JP" altLang="en-US" sz="2400" dirty="0">
                <a:latin typeface="+mj-ea"/>
                <a:ea typeface="+mj-ea"/>
              </a:rPr>
              <a:t>④新事務所移転</a:t>
            </a:r>
            <a:endParaRPr kumimoji="1" lang="en-IN" altLang="ja-JP" sz="2400" dirty="0">
              <a:latin typeface="+mj-ea"/>
              <a:ea typeface="+mj-ea"/>
            </a:endParaRPr>
          </a:p>
          <a:p>
            <a:r>
              <a:rPr kumimoji="1" lang="ja-JP" altLang="en-US" sz="2400" dirty="0">
                <a:latin typeface="+mj-ea"/>
                <a:ea typeface="+mj-ea"/>
              </a:rPr>
              <a:t>　⇒セキュリティーと衛生環境改善、デリーの中心部、</a:t>
            </a:r>
            <a:r>
              <a:rPr kumimoji="1" lang="en-US" altLang="ja-JP" sz="2400" dirty="0">
                <a:latin typeface="+mj-ea"/>
                <a:ea typeface="+mj-ea"/>
              </a:rPr>
              <a:t>50</a:t>
            </a:r>
            <a:r>
              <a:rPr kumimoji="1" lang="ja-JP" altLang="en-US" sz="2400" dirty="0">
                <a:latin typeface="+mj-ea"/>
                <a:ea typeface="+mj-ea"/>
              </a:rPr>
              <a:t>名収容の会議室など</a:t>
            </a:r>
            <a:endParaRPr kumimoji="1" lang="en-IN" altLang="ja-JP" sz="2400" dirty="0">
              <a:latin typeface="+mj-ea"/>
              <a:ea typeface="+mj-ea"/>
            </a:endParaRPr>
          </a:p>
          <a:p>
            <a:pPr lvl="0" defTabSz="914400" eaLnBrk="0" fontAlgn="base" hangingPunct="0">
              <a:spcBef>
                <a:spcPct val="0"/>
              </a:spcBef>
              <a:spcAft>
                <a:spcPct val="0"/>
              </a:spcAft>
            </a:pPr>
            <a:r>
              <a:rPr kumimoji="1" lang="ja-JP" altLang="en-US" sz="2400" dirty="0">
                <a:latin typeface="+mj-ea"/>
                <a:ea typeface="+mj-ea"/>
              </a:rPr>
              <a:t>⑤会計業務の効率化（</a:t>
            </a:r>
            <a:r>
              <a:rPr kumimoji="1" lang="en-IN" altLang="ja-JP" sz="2400" dirty="0">
                <a:latin typeface="+mj-ea"/>
                <a:ea typeface="+mj-ea"/>
              </a:rPr>
              <a:t>Standard</a:t>
            </a:r>
            <a:r>
              <a:rPr kumimoji="1" lang="ja-JP" altLang="en-US" sz="2400" dirty="0">
                <a:latin typeface="+mj-ea"/>
                <a:ea typeface="+mj-ea"/>
              </a:rPr>
              <a:t> </a:t>
            </a:r>
            <a:r>
              <a:rPr kumimoji="1" lang="en-IN" altLang="ja-JP" sz="2400" dirty="0">
                <a:latin typeface="+mj-ea"/>
                <a:ea typeface="+mj-ea"/>
              </a:rPr>
              <a:t>Chartered</a:t>
            </a:r>
            <a:r>
              <a:rPr kumimoji="1" lang="ja-JP" altLang="en-US" sz="2400" dirty="0">
                <a:latin typeface="+mj-ea"/>
                <a:ea typeface="+mj-ea"/>
              </a:rPr>
              <a:t> </a:t>
            </a:r>
            <a:r>
              <a:rPr kumimoji="1" lang="en-IN" altLang="ja-JP" sz="2400" dirty="0">
                <a:latin typeface="+mj-ea"/>
                <a:ea typeface="+mj-ea"/>
              </a:rPr>
              <a:t>Bank</a:t>
            </a:r>
            <a:r>
              <a:rPr kumimoji="1" lang="ja-JP" altLang="en-US" sz="2400" dirty="0">
                <a:latin typeface="+mj-ea"/>
                <a:ea typeface="+mj-ea"/>
              </a:rPr>
              <a:t>口座開設</a:t>
            </a:r>
            <a:r>
              <a:rPr kumimoji="1" lang="en-IN" altLang="ja-JP" sz="2400" dirty="0">
                <a:latin typeface="+mj-ea"/>
                <a:ea typeface="+mj-ea"/>
              </a:rPr>
              <a:t>)</a:t>
            </a:r>
          </a:p>
          <a:p>
            <a:pPr fontAlgn="base">
              <a:spcBef>
                <a:spcPct val="0"/>
              </a:spcBef>
              <a:spcAft>
                <a:spcPct val="0"/>
              </a:spcAft>
            </a:pPr>
            <a:r>
              <a:rPr kumimoji="1" lang="ja-JP" altLang="en-US" sz="2400" dirty="0">
                <a:latin typeface="+mj-ea"/>
                <a:ea typeface="+mj-ea"/>
              </a:rPr>
              <a:t>　⇒会費自動引き落としシステム導入（</a:t>
            </a:r>
            <a:r>
              <a:rPr kumimoji="1" lang="en-US" altLang="ja-JP" sz="2400" dirty="0">
                <a:latin typeface="+mj-ea"/>
                <a:ea typeface="+mj-ea"/>
              </a:rPr>
              <a:t>4</a:t>
            </a:r>
            <a:r>
              <a:rPr kumimoji="1" lang="ja-JP" altLang="en-US" sz="2400" dirty="0">
                <a:latin typeface="+mj-ea"/>
                <a:ea typeface="+mj-ea"/>
              </a:rPr>
              <a:t>月</a:t>
            </a:r>
            <a:r>
              <a:rPr kumimoji="1" lang="en-US" altLang="ja-JP" sz="2400" dirty="0">
                <a:latin typeface="+mj-ea"/>
                <a:ea typeface="+mj-ea"/>
              </a:rPr>
              <a:t>1</a:t>
            </a:r>
            <a:r>
              <a:rPr kumimoji="1" lang="ja-JP" altLang="en-US" sz="2400" dirty="0">
                <a:latin typeface="+mj-ea"/>
                <a:ea typeface="+mj-ea"/>
              </a:rPr>
              <a:t>日以降）　</a:t>
            </a:r>
            <a:endParaRPr kumimoji="1" lang="en-IN" altLang="ja-JP" sz="2400" dirty="0">
              <a:latin typeface="+mj-ea"/>
              <a:ea typeface="+mj-ea"/>
            </a:endParaRPr>
          </a:p>
          <a:p>
            <a:pPr fontAlgn="base">
              <a:spcBef>
                <a:spcPct val="0"/>
              </a:spcBef>
              <a:spcAft>
                <a:spcPct val="0"/>
              </a:spcAft>
            </a:pPr>
            <a:r>
              <a:rPr kumimoji="1" lang="ja-JP" altLang="en-US" sz="2400" dirty="0">
                <a:latin typeface="+mj-ea"/>
                <a:ea typeface="+mj-ea"/>
              </a:rPr>
              <a:t>　⇒商工会カードを導入し日々の支払いを集約</a:t>
            </a:r>
          </a:p>
        </p:txBody>
      </p:sp>
    </p:spTree>
    <p:extLst>
      <p:ext uri="{BB962C8B-B14F-4D97-AF65-F5344CB8AC3E}">
        <p14:creationId xmlns:p14="http://schemas.microsoft.com/office/powerpoint/2010/main" val="3137681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a:extLst>
              <a:ext uri="{FF2B5EF4-FFF2-40B4-BE49-F238E27FC236}">
                <a16:creationId xmlns:a16="http://schemas.microsoft.com/office/drawing/2014/main" id="{EAC23050-50B0-4275-A937-9E73AE0DED9C}"/>
              </a:ext>
            </a:extLst>
          </p:cNvPr>
          <p:cNvGraphicFramePr>
            <a:graphicFrameLocks noChangeAspect="1"/>
          </p:cNvGraphicFramePr>
          <p:nvPr>
            <p:extLst>
              <p:ext uri="{D42A27DB-BD31-4B8C-83A1-F6EECF244321}">
                <p14:modId xmlns:p14="http://schemas.microsoft.com/office/powerpoint/2010/main" val="566511997"/>
              </p:ext>
            </p:extLst>
          </p:nvPr>
        </p:nvGraphicFramePr>
        <p:xfrm>
          <a:off x="-822234" y="457200"/>
          <a:ext cx="4648200" cy="6532105"/>
        </p:xfrm>
        <a:graphic>
          <a:graphicData uri="http://schemas.openxmlformats.org/presentationml/2006/ole">
            <mc:AlternateContent xmlns:mc="http://schemas.openxmlformats.org/markup-compatibility/2006">
              <mc:Choice xmlns:v="urn:schemas-microsoft-com:vml" Requires="v">
                <p:oleObj spid="_x0000_s1104" name="Acrobat Document" r:id="rId4" imgW="4533723" imgH="6415694" progId="AcroExch.Document.DC">
                  <p:embed/>
                </p:oleObj>
              </mc:Choice>
              <mc:Fallback>
                <p:oleObj name="Acrobat Document" r:id="rId4" imgW="4533723" imgH="6415694" progId="AcroExch.Document.DC">
                  <p:embed/>
                  <p:pic>
                    <p:nvPicPr>
                      <p:cNvPr id="0" name=""/>
                      <p:cNvPicPr/>
                      <p:nvPr/>
                    </p:nvPicPr>
                    <p:blipFill>
                      <a:blip r:embed="rId5"/>
                      <a:stretch>
                        <a:fillRect/>
                      </a:stretch>
                    </p:blipFill>
                    <p:spPr>
                      <a:xfrm>
                        <a:off x="-822234" y="457200"/>
                        <a:ext cx="4648200" cy="6532105"/>
                      </a:xfrm>
                      <a:prstGeom prst="rect">
                        <a:avLst/>
                      </a:prstGeom>
                    </p:spPr>
                  </p:pic>
                </p:oleObj>
              </mc:Fallback>
            </mc:AlternateContent>
          </a:graphicData>
        </a:graphic>
      </p:graphicFrame>
      <p:sp>
        <p:nvSpPr>
          <p:cNvPr id="7" name="スライド番号プレースホルダー 6">
            <a:extLst>
              <a:ext uri="{FF2B5EF4-FFF2-40B4-BE49-F238E27FC236}">
                <a16:creationId xmlns:a16="http://schemas.microsoft.com/office/drawing/2014/main" id="{9C6C50B6-1D4F-40E1-A87B-B74C72C7D4A6}"/>
              </a:ext>
            </a:extLst>
          </p:cNvPr>
          <p:cNvSpPr>
            <a:spLocks noGrp="1"/>
          </p:cNvSpPr>
          <p:nvPr>
            <p:ph type="sldNum" sz="quarter" idx="12"/>
          </p:nvPr>
        </p:nvSpPr>
        <p:spPr>
          <a:xfrm>
            <a:off x="8996436" y="5926326"/>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41CD96-F627-4A50-830D-F1D063E018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テキスト ボックス 10">
            <a:extLst>
              <a:ext uri="{FF2B5EF4-FFF2-40B4-BE49-F238E27FC236}">
                <a16:creationId xmlns:a16="http://schemas.microsoft.com/office/drawing/2014/main" id="{FBDE2656-4E66-4CF7-95AD-FDA35E668EEB}"/>
              </a:ext>
            </a:extLst>
          </p:cNvPr>
          <p:cNvSpPr txBox="1"/>
          <p:nvPr/>
        </p:nvSpPr>
        <p:spPr>
          <a:xfrm>
            <a:off x="0" y="-11210"/>
            <a:ext cx="12196113" cy="707886"/>
          </a:xfrm>
          <a:prstGeom prst="rect">
            <a:avLst/>
          </a:prstGeom>
          <a:solidFill>
            <a:schemeClr val="accent1">
              <a:lumMod val="40000"/>
              <a:lumOff val="60000"/>
            </a:schemeClr>
          </a:solidFill>
          <a:ln>
            <a:solidFill>
              <a:schemeClr val="accent1">
                <a:lumMod val="40000"/>
                <a:lumOff val="6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40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12" name="テキスト ボックス 11">
            <a:extLst>
              <a:ext uri="{FF2B5EF4-FFF2-40B4-BE49-F238E27FC236}">
                <a16:creationId xmlns:a16="http://schemas.microsoft.com/office/drawing/2014/main" id="{B016DEEE-77B6-4E98-B070-6B4A4BAB182E}"/>
              </a:ext>
            </a:extLst>
          </p:cNvPr>
          <p:cNvSpPr txBox="1"/>
          <p:nvPr/>
        </p:nvSpPr>
        <p:spPr>
          <a:xfrm>
            <a:off x="11665" y="-73"/>
            <a:ext cx="9989129" cy="707886"/>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4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新事務所</a:t>
            </a:r>
            <a:r>
              <a:rPr lang="ja-JP" altLang="en-US" sz="4000" dirty="0">
                <a:solidFill>
                  <a:prstClr val="black"/>
                </a:solidFill>
                <a:latin typeface="Calibri" panose="020F0502020204030204"/>
                <a:ea typeface="游ゴシック" panose="020B0400000000000000" pitchFamily="50" charset="-128"/>
              </a:rPr>
              <a:t>（ロックダウン解除後速やかに）</a:t>
            </a:r>
            <a:endParaRPr kumimoji="0" lang="en-IN"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2" descr="JCCII LOGO">
            <a:extLst>
              <a:ext uri="{FF2B5EF4-FFF2-40B4-BE49-F238E27FC236}">
                <a16:creationId xmlns:a16="http://schemas.microsoft.com/office/drawing/2014/main" id="{F696E7CC-E99C-4BDB-B8DA-B624FB39D7A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12828" y="-4445"/>
            <a:ext cx="2067507" cy="705961"/>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466FEFA3-0173-4921-BA8A-B87AE7A1C97A}"/>
              </a:ext>
            </a:extLst>
          </p:cNvPr>
          <p:cNvSpPr txBox="1"/>
          <p:nvPr/>
        </p:nvSpPr>
        <p:spPr>
          <a:xfrm>
            <a:off x="4746171" y="825178"/>
            <a:ext cx="7176540" cy="1569660"/>
          </a:xfrm>
          <a:prstGeom prst="rect">
            <a:avLst/>
          </a:prstGeom>
          <a:noFill/>
          <a:ln w="38100">
            <a:solidFill>
              <a:schemeClr val="tx1"/>
            </a:solidFill>
          </a:ln>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1" lang="en-US" altLang="ja-JP" sz="24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1</a:t>
            </a:r>
            <a:r>
              <a:rPr kumimoji="1" lang="en-US" altLang="ja-JP" sz="2400" dirty="0">
                <a:solidFill>
                  <a:prstClr val="black"/>
                </a:solidFill>
                <a:latin typeface="游ゴシック Light" panose="020B0300000000000000" pitchFamily="50" charset="-128"/>
                <a:ea typeface="游ゴシック Light" panose="020B0300000000000000" pitchFamily="50" charset="-128"/>
              </a:rPr>
              <a:t>.</a:t>
            </a:r>
            <a:r>
              <a:rPr kumimoji="1" lang="ja-JP" altLang="en-US" sz="2400" dirty="0">
                <a:solidFill>
                  <a:prstClr val="black"/>
                </a:solidFill>
                <a:latin typeface="游ゴシック Light" panose="020B0300000000000000" pitchFamily="50" charset="-128"/>
                <a:ea typeface="游ゴシック Light" panose="020B0300000000000000" pitchFamily="50" charset="-128"/>
              </a:rPr>
              <a:t> </a:t>
            </a:r>
            <a:r>
              <a:rPr kumimoji="1" lang="ja-JP" altLang="en-US" sz="24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イエローライン グリー</a:t>
            </a:r>
            <a:r>
              <a:rPr kumimoji="1" lang="ja-JP" altLang="en-US" sz="2400" dirty="0">
                <a:solidFill>
                  <a:prstClr val="black"/>
                </a:solidFill>
                <a:latin typeface="游ゴシック Light" panose="020B0300000000000000" pitchFamily="50" charset="-128"/>
                <a:ea typeface="游ゴシック Light" panose="020B0300000000000000" pitchFamily="50" charset="-128"/>
              </a:rPr>
              <a:t>ンパーク駅歩</a:t>
            </a:r>
            <a:r>
              <a:rPr kumimoji="1" lang="en-US" altLang="ja-JP" sz="2400" dirty="0">
                <a:solidFill>
                  <a:prstClr val="black"/>
                </a:solidFill>
                <a:latin typeface="游ゴシック Light" panose="020B0300000000000000" pitchFamily="50" charset="-128"/>
                <a:ea typeface="游ゴシック Light" panose="020B0300000000000000" pitchFamily="50" charset="-128"/>
              </a:rPr>
              <a:t>5</a:t>
            </a:r>
            <a:r>
              <a:rPr kumimoji="1" lang="ja-JP" altLang="en-US" sz="2400" dirty="0">
                <a:solidFill>
                  <a:prstClr val="black"/>
                </a:solidFill>
                <a:latin typeface="游ゴシック Light" panose="020B0300000000000000" pitchFamily="50" charset="-128"/>
                <a:ea typeface="游ゴシック Light" panose="020B0300000000000000" pitchFamily="50" charset="-128"/>
              </a:rPr>
              <a:t>分 </a:t>
            </a:r>
            <a:r>
              <a:rPr kumimoji="1" lang="en-US" altLang="ja-JP" sz="2400" dirty="0">
                <a:solidFill>
                  <a:prstClr val="black"/>
                </a:solidFill>
                <a:latin typeface="游ゴシック Light" panose="020B0300000000000000" pitchFamily="50" charset="-128"/>
                <a:ea typeface="游ゴシック Light" panose="020B0300000000000000" pitchFamily="50" charset="-128"/>
              </a:rPr>
              <a:t>Gung</a:t>
            </a:r>
            <a:r>
              <a:rPr kumimoji="1" lang="ja-JP" altLang="en-US" sz="2400" dirty="0">
                <a:solidFill>
                  <a:prstClr val="black"/>
                </a:solidFill>
                <a:latin typeface="游ゴシック Light" panose="020B0300000000000000" pitchFamily="50" charset="-128"/>
                <a:ea typeface="游ゴシック Light" panose="020B0300000000000000" pitchFamily="50" charset="-128"/>
              </a:rPr>
              <a:t>裏</a:t>
            </a:r>
            <a:endParaRPr kumimoji="1" lang="en-US" altLang="ja-JP" sz="2400" dirty="0">
              <a:solidFill>
                <a:prstClr val="black"/>
              </a:solidFill>
              <a:latin typeface="游ゴシック Light" panose="020B0300000000000000" pitchFamily="50" charset="-128"/>
              <a:ea typeface="游ゴシック Light" panose="020B0300000000000000" pitchFamily="50" charset="-128"/>
            </a:endParaRPr>
          </a:p>
          <a:p>
            <a:pPr lvl="0"/>
            <a:r>
              <a:rPr kumimoji="1" lang="en-US" altLang="ja-JP" sz="2400" dirty="0">
                <a:solidFill>
                  <a:prstClr val="black"/>
                </a:solidFill>
                <a:latin typeface="游ゴシック Light" panose="020B0300000000000000" pitchFamily="50" charset="-128"/>
                <a:ea typeface="游ゴシック Light" panose="020B0300000000000000" pitchFamily="50" charset="-128"/>
              </a:rPr>
              <a:t>2. </a:t>
            </a:r>
            <a:r>
              <a:rPr kumimoji="1" lang="en-US" altLang="ja-JP" sz="24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50</a:t>
            </a:r>
            <a:r>
              <a:rPr kumimoji="1" lang="ja-JP" altLang="en-US" sz="24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名の会議室</a:t>
            </a:r>
            <a:r>
              <a:rPr kumimoji="1" lang="ja-JP" altLang="en-US" sz="2400" dirty="0">
                <a:solidFill>
                  <a:prstClr val="black"/>
                </a:solidFill>
                <a:latin typeface="游ゴシック Light" panose="020B0300000000000000" pitchFamily="50" charset="-128"/>
                <a:ea typeface="游ゴシック Light" panose="020B0300000000000000" pitchFamily="50" charset="-128"/>
              </a:rPr>
              <a:t>、男女別トイレ、築</a:t>
            </a:r>
            <a:r>
              <a:rPr kumimoji="1" lang="en-US" altLang="ja-JP" sz="2400" dirty="0">
                <a:solidFill>
                  <a:prstClr val="black"/>
                </a:solidFill>
                <a:latin typeface="游ゴシック Light" panose="020B0300000000000000" pitchFamily="50" charset="-128"/>
                <a:ea typeface="游ゴシック Light" panose="020B0300000000000000" pitchFamily="50" charset="-128"/>
              </a:rPr>
              <a:t>3</a:t>
            </a:r>
            <a:r>
              <a:rPr kumimoji="1" lang="ja-JP" altLang="en-US" sz="2400" dirty="0">
                <a:solidFill>
                  <a:prstClr val="black"/>
                </a:solidFill>
                <a:latin typeface="游ゴシック Light" panose="020B0300000000000000" pitchFamily="50" charset="-128"/>
                <a:ea typeface="游ゴシック Light" panose="020B0300000000000000" pitchFamily="50" charset="-128"/>
              </a:rPr>
              <a:t>年、家具付き</a:t>
            </a:r>
            <a:endParaRPr kumimoji="1" lang="en-US" altLang="ja-JP" sz="2400" dirty="0">
              <a:solidFill>
                <a:prstClr val="black"/>
              </a:solidFill>
              <a:latin typeface="游ゴシック Light" panose="020B0300000000000000" pitchFamily="50" charset="-128"/>
              <a:ea typeface="游ゴシック Light" panose="020B03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dirty="0">
                <a:solidFill>
                  <a:prstClr val="black"/>
                </a:solidFill>
                <a:latin typeface="游ゴシック Light" panose="020B0300000000000000" pitchFamily="50" charset="-128"/>
                <a:ea typeface="游ゴシック Light" panose="020B0300000000000000" pitchFamily="50" charset="-128"/>
              </a:rPr>
              <a:t>3. </a:t>
            </a:r>
            <a:r>
              <a:rPr kumimoji="1" lang="ja-JP" altLang="en-US" sz="2400" dirty="0">
                <a:solidFill>
                  <a:prstClr val="black"/>
                </a:solidFill>
                <a:latin typeface="游ゴシック Light" panose="020B0300000000000000" pitchFamily="50" charset="-128"/>
                <a:ea typeface="游ゴシック Light" panose="020B0300000000000000" pitchFamily="50" charset="-128"/>
              </a:rPr>
              <a:t>オートロック、監視カメラ設置</a:t>
            </a:r>
            <a:endParaRPr kumimoji="1" lang="en-US" altLang="ja-JP" sz="2400" dirty="0">
              <a:solidFill>
                <a:prstClr val="black"/>
              </a:solidFill>
              <a:latin typeface="游ゴシック Light" panose="020B0300000000000000" pitchFamily="50" charset="-128"/>
              <a:ea typeface="游ゴシック Light" panose="020B03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dirty="0">
                <a:solidFill>
                  <a:prstClr val="black"/>
                </a:solidFill>
                <a:latin typeface="游ゴシック Light" panose="020B0300000000000000" pitchFamily="50" charset="-128"/>
                <a:ea typeface="游ゴシック Light" panose="020B0300000000000000" pitchFamily="50" charset="-128"/>
              </a:rPr>
              <a:t>4. 1800sqft, </a:t>
            </a:r>
            <a:r>
              <a:rPr kumimoji="1" lang="en-US" altLang="ja-JP" sz="24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24</a:t>
            </a:r>
            <a:r>
              <a:rPr kumimoji="1" lang="ja-JP" altLang="en-US" sz="24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万ルピー（税込み</a:t>
            </a:r>
            <a:r>
              <a:rPr kumimoji="1" lang="en-US" altLang="ja-JP" sz="24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28</a:t>
            </a:r>
            <a:r>
              <a:rPr kumimoji="1" lang="ja-JP" altLang="en-US" sz="24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万ルピー）</a:t>
            </a:r>
            <a:r>
              <a:rPr kumimoji="1" lang="en-US" altLang="ja-JP" sz="2400" dirty="0">
                <a:solidFill>
                  <a:prstClr val="black"/>
                </a:solidFill>
                <a:latin typeface="游ゴシック Light" panose="020B0300000000000000" pitchFamily="50" charset="-128"/>
                <a:ea typeface="游ゴシック Light" panose="020B0300000000000000" pitchFamily="50" charset="-128"/>
              </a:rPr>
              <a:t>/</a:t>
            </a:r>
            <a:r>
              <a:rPr kumimoji="1" lang="ja-JP" altLang="en-US" sz="2400" dirty="0">
                <a:solidFill>
                  <a:prstClr val="black"/>
                </a:solidFill>
                <a:latin typeface="游ゴシック Light" panose="020B0300000000000000" pitchFamily="50" charset="-128"/>
                <a:ea typeface="游ゴシック Light" panose="020B0300000000000000" pitchFamily="50" charset="-128"/>
              </a:rPr>
              <a:t>月</a:t>
            </a:r>
            <a:r>
              <a:rPr kumimoji="1" lang="en-US" altLang="ja-JP" sz="24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 </a:t>
            </a:r>
            <a:endParaRPr kumimoji="1" lang="ja-JP" altLang="en-US" sz="24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endParaRPr>
          </a:p>
        </p:txBody>
      </p:sp>
      <p:sp>
        <p:nvSpPr>
          <p:cNvPr id="9" name="Oval 20">
            <a:extLst>
              <a:ext uri="{FF2B5EF4-FFF2-40B4-BE49-F238E27FC236}">
                <a16:creationId xmlns:a16="http://schemas.microsoft.com/office/drawing/2014/main" id="{0E2D69A6-92A1-4AE3-A17F-5209A97846E1}"/>
              </a:ext>
            </a:extLst>
          </p:cNvPr>
          <p:cNvSpPr/>
          <p:nvPr/>
        </p:nvSpPr>
        <p:spPr>
          <a:xfrm>
            <a:off x="10777220" y="10401935"/>
            <a:ext cx="1038860" cy="7835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 name="Rectangle 8">
            <a:extLst>
              <a:ext uri="{FF2B5EF4-FFF2-40B4-BE49-F238E27FC236}">
                <a16:creationId xmlns:a16="http://schemas.microsoft.com/office/drawing/2014/main" id="{34F47968-10BD-465E-87DA-746905ADD4F1}"/>
              </a:ext>
            </a:extLst>
          </p:cNvPr>
          <p:cNvSpPr/>
          <p:nvPr/>
        </p:nvSpPr>
        <p:spPr>
          <a:xfrm>
            <a:off x="13805662" y="3513931"/>
            <a:ext cx="1686560" cy="28956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1045" name="Picture 6">
            <a:extLst>
              <a:ext uri="{FF2B5EF4-FFF2-40B4-BE49-F238E27FC236}">
                <a16:creationId xmlns:a16="http://schemas.microsoft.com/office/drawing/2014/main" id="{E468D93A-7EC4-4830-816B-853B785241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1815" y="2439907"/>
            <a:ext cx="5844881" cy="3318987"/>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10">
            <a:extLst>
              <a:ext uri="{FF2B5EF4-FFF2-40B4-BE49-F238E27FC236}">
                <a16:creationId xmlns:a16="http://schemas.microsoft.com/office/drawing/2014/main" id="{69298E19-9838-46F3-8A4C-096FBC3DDDF5}"/>
              </a:ext>
            </a:extLst>
          </p:cNvPr>
          <p:cNvSpPr>
            <a:spLocks noChangeArrowheads="1"/>
          </p:cNvSpPr>
          <p:nvPr/>
        </p:nvSpPr>
        <p:spPr bwMode="auto">
          <a:xfrm rot="-1887955">
            <a:off x="3690938" y="11398250"/>
            <a:ext cx="2686050" cy="404813"/>
          </a:xfrm>
          <a:prstGeom prst="rightArrow">
            <a:avLst>
              <a:gd name="adj1" fmla="val 50000"/>
              <a:gd name="adj2" fmla="val 49949"/>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a:ln>
                  <a:noFill/>
                </a:ln>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車・メトロで</a:t>
            </a:r>
            <a:r>
              <a:rPr kumimoji="0" lang="ja-JP" altLang="ja-JP" sz="1800" b="0" i="0" u="none" strike="noStrike" cap="none" normalizeH="0" baseline="0">
                <a:ln>
                  <a:noFill/>
                </a:ln>
                <a:solidFill>
                  <a:srgbClr val="000000"/>
                </a:solidFill>
                <a:effectLst/>
                <a:latin typeface="Calibri" panose="020F0502020204030204" pitchFamily="34" charset="0"/>
                <a:ea typeface="游明朝" panose="02020400000000000000" pitchFamily="18" charset="-128"/>
                <a:cs typeface="Calibri" panose="020F0502020204030204" pitchFamily="34" charset="0"/>
              </a:rPr>
              <a:t>40</a:t>
            </a:r>
            <a:r>
              <a:rPr kumimoji="0" lang="ja-JP" altLang="ja-JP" sz="1800" b="0" i="0" u="none" strike="noStrike" cap="none" normalizeH="0" baseline="0">
                <a:ln>
                  <a:noFill/>
                </a:ln>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 name="Rectangle 28">
            <a:extLst>
              <a:ext uri="{FF2B5EF4-FFF2-40B4-BE49-F238E27FC236}">
                <a16:creationId xmlns:a16="http://schemas.microsoft.com/office/drawing/2014/main" id="{77AE6819-ADC8-446D-BC34-0F3708E3B173}"/>
              </a:ext>
            </a:extLst>
          </p:cNvPr>
          <p:cNvSpPr>
            <a:spLocks noChangeArrowheads="1"/>
          </p:cNvSpPr>
          <p:nvPr/>
        </p:nvSpPr>
        <p:spPr bwMode="auto">
          <a:xfrm>
            <a:off x="14420850" y="10674350"/>
            <a:ext cx="1254125" cy="398463"/>
          </a:xfrm>
          <a:prstGeom prst="rect">
            <a:avLst/>
          </a:prstGeom>
          <a:solidFill>
            <a:srgbClr val="FFFFFF"/>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a:ln>
                  <a:noFill/>
                </a:ln>
                <a:solidFill>
                  <a:srgbClr val="000000"/>
                </a:solidFill>
                <a:effectLst/>
                <a:latin typeface="Calibri" panose="020F0502020204030204" pitchFamily="34" charset="0"/>
                <a:ea typeface="游明朝" panose="02020400000000000000" pitchFamily="18" charset="-128"/>
                <a:cs typeface="Calibri" panose="020F0502020204030204" pitchFamily="34" charset="0"/>
              </a:rPr>
              <a:t>JETRO</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 name="Rectangle 29">
            <a:extLst>
              <a:ext uri="{FF2B5EF4-FFF2-40B4-BE49-F238E27FC236}">
                <a16:creationId xmlns:a16="http://schemas.microsoft.com/office/drawing/2014/main" id="{068D0157-4A67-4467-A1B1-3671D19D23B0}"/>
              </a:ext>
            </a:extLst>
          </p:cNvPr>
          <p:cNvSpPr>
            <a:spLocks noChangeArrowheads="1"/>
          </p:cNvSpPr>
          <p:nvPr/>
        </p:nvSpPr>
        <p:spPr bwMode="auto">
          <a:xfrm>
            <a:off x="13411200" y="457200"/>
            <a:ext cx="1009650" cy="390525"/>
          </a:xfrm>
          <a:prstGeom prst="rect">
            <a:avLst/>
          </a:prstGeom>
          <a:solidFill>
            <a:srgbClr val="FFFFFF"/>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a:ln>
                  <a:noFill/>
                </a:ln>
                <a:solidFill>
                  <a:srgbClr val="000000"/>
                </a:solidFill>
                <a:effectLst/>
                <a:latin typeface="Calibri" panose="020F0502020204030204" pitchFamily="34" charset="0"/>
                <a:ea typeface="游明朝" panose="02020400000000000000" pitchFamily="18" charset="-128"/>
                <a:cs typeface="Calibri" panose="020F0502020204030204" pitchFamily="34" charset="0"/>
              </a:rPr>
              <a:t>FICCI</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 name="Rectangle 30">
            <a:extLst>
              <a:ext uri="{FF2B5EF4-FFF2-40B4-BE49-F238E27FC236}">
                <a16:creationId xmlns:a16="http://schemas.microsoft.com/office/drawing/2014/main" id="{1C84061F-D453-40D0-81A8-5943D9C186F6}"/>
              </a:ext>
            </a:extLst>
          </p:cNvPr>
          <p:cNvSpPr>
            <a:spLocks noChangeArrowheads="1"/>
          </p:cNvSpPr>
          <p:nvPr/>
        </p:nvSpPr>
        <p:spPr bwMode="auto">
          <a:xfrm>
            <a:off x="-1166813" y="11471275"/>
            <a:ext cx="2292351" cy="1014413"/>
          </a:xfrm>
          <a:prstGeom prst="rect">
            <a:avLst/>
          </a:prstGeom>
          <a:solidFill>
            <a:srgbClr val="FFFFFF"/>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a:ln>
                  <a:noFill/>
                </a:ln>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グルガオン</a:t>
            </a:r>
            <a:r>
              <a:rPr kumimoji="0" lang="ja-JP" altLang="ja-JP" sz="2800" b="0" i="0" u="none" strike="noStrike" cap="none" normalizeH="0" baseline="0">
                <a:ln>
                  <a:noFill/>
                </a:ln>
                <a:solidFill>
                  <a:srgbClr val="000000"/>
                </a:solidFill>
                <a:effectLst/>
                <a:latin typeface="Calibri" panose="020F0502020204030204" pitchFamily="34" charset="0"/>
                <a:ea typeface="游明朝" panose="02020400000000000000" pitchFamily="18" charset="-128"/>
                <a:cs typeface="Calibri" panose="020F0502020204030204" pitchFamily="34" charset="0"/>
              </a:rPr>
              <a:t>209</a:t>
            </a:r>
            <a:r>
              <a:rPr kumimoji="0" lang="ja-JP" altLang="ja-JP" sz="2800" b="0" i="0" u="none" strike="noStrike" cap="none" normalizeH="0" baseline="0">
                <a:ln>
                  <a:noFill/>
                </a:ln>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社</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 name="Rectangle 32">
            <a:extLst>
              <a:ext uri="{FF2B5EF4-FFF2-40B4-BE49-F238E27FC236}">
                <a16:creationId xmlns:a16="http://schemas.microsoft.com/office/drawing/2014/main" id="{E2B3CCCD-7E1A-4D26-AB43-B607AC9CC924}"/>
              </a:ext>
            </a:extLst>
          </p:cNvPr>
          <p:cNvSpPr>
            <a:spLocks noChangeArrowheads="1"/>
          </p:cNvSpPr>
          <p:nvPr/>
        </p:nvSpPr>
        <p:spPr bwMode="auto">
          <a:xfrm>
            <a:off x="18629313" y="11537950"/>
            <a:ext cx="2128837" cy="1004888"/>
          </a:xfrm>
          <a:prstGeom prst="rect">
            <a:avLst/>
          </a:prstGeom>
          <a:solidFill>
            <a:srgbClr val="FFFFFF"/>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a:ln>
                  <a:noFill/>
                </a:ln>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ノイダ</a:t>
            </a:r>
            <a:r>
              <a:rPr kumimoji="0" lang="ja-JP" altLang="ja-JP" sz="2800" b="0" i="0" u="none" strike="noStrike" cap="none" normalizeH="0" baseline="0">
                <a:ln>
                  <a:noFill/>
                </a:ln>
                <a:solidFill>
                  <a:srgbClr val="000000"/>
                </a:solidFill>
                <a:effectLst/>
                <a:latin typeface="Calibri" panose="020F0502020204030204" pitchFamily="34" charset="0"/>
                <a:ea typeface="游明朝" panose="02020400000000000000" pitchFamily="18" charset="-128"/>
                <a:cs typeface="Calibri" panose="020F0502020204030204" pitchFamily="34" charset="0"/>
              </a:rPr>
              <a:t>10</a:t>
            </a:r>
            <a:r>
              <a:rPr kumimoji="0" lang="ja-JP" altLang="ja-JP" sz="2800" b="0" i="0" u="none" strike="noStrike" cap="none" normalizeH="0" baseline="0">
                <a:ln>
                  <a:noFill/>
                </a:ln>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社</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 name="Rectangle 34">
            <a:extLst>
              <a:ext uri="{FF2B5EF4-FFF2-40B4-BE49-F238E27FC236}">
                <a16:creationId xmlns:a16="http://schemas.microsoft.com/office/drawing/2014/main" id="{3DFFCDD5-142C-4FF8-9400-D683677AD13F}"/>
              </a:ext>
            </a:extLst>
          </p:cNvPr>
          <p:cNvSpPr>
            <a:spLocks noChangeArrowheads="1"/>
          </p:cNvSpPr>
          <p:nvPr/>
        </p:nvSpPr>
        <p:spPr bwMode="auto">
          <a:xfrm>
            <a:off x="8494255" y="3079254"/>
            <a:ext cx="695325" cy="338138"/>
          </a:xfrm>
          <a:prstGeom prst="rect">
            <a:avLst/>
          </a:prstGeom>
          <a:solidFill>
            <a:srgbClr val="FFFFFF"/>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Calibri" panose="020F0502020204030204" pitchFamily="34" charset="0"/>
                <a:ea typeface="游明朝" panose="02020400000000000000" pitchFamily="18" charset="-128"/>
                <a:cs typeface="Calibri" panose="020F0502020204030204" pitchFamily="34" charset="0"/>
              </a:rPr>
              <a:t>DPIIT</a:t>
            </a:r>
            <a:endParaRPr kumimoji="0" lang="ja-JP" altLang="ja-JP" sz="1600" b="0" i="0" u="none" strike="noStrike" cap="none" normalizeH="0" baseline="0" dirty="0">
              <a:ln>
                <a:noFill/>
              </a:ln>
              <a:solidFill>
                <a:schemeClr val="tx1"/>
              </a:solidFill>
              <a:effectLst/>
              <a:latin typeface="Arial" panose="020B0604020202020204" pitchFamily="34" charset="0"/>
            </a:endParaRPr>
          </a:p>
        </p:txBody>
      </p:sp>
      <p:sp>
        <p:nvSpPr>
          <p:cNvPr id="22" name="Arc 48">
            <a:extLst>
              <a:ext uri="{FF2B5EF4-FFF2-40B4-BE49-F238E27FC236}">
                <a16:creationId xmlns:a16="http://schemas.microsoft.com/office/drawing/2014/main" id="{699156C7-1F1E-44C5-895A-88C5706E7398}"/>
              </a:ext>
            </a:extLst>
          </p:cNvPr>
          <p:cNvSpPr/>
          <p:nvPr/>
        </p:nvSpPr>
        <p:spPr>
          <a:xfrm>
            <a:off x="8345495" y="3865687"/>
            <a:ext cx="45085" cy="45085"/>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 name="Rectangle 18">
            <a:extLst>
              <a:ext uri="{FF2B5EF4-FFF2-40B4-BE49-F238E27FC236}">
                <a16:creationId xmlns:a16="http://schemas.microsoft.com/office/drawing/2014/main" id="{9339715B-F9B1-4B40-9988-D2F13B7FDDAE}"/>
              </a:ext>
            </a:extLst>
          </p:cNvPr>
          <p:cNvSpPr>
            <a:spLocks noChangeArrowheads="1"/>
          </p:cNvSpPr>
          <p:nvPr/>
        </p:nvSpPr>
        <p:spPr bwMode="auto">
          <a:xfrm>
            <a:off x="7721516" y="3755596"/>
            <a:ext cx="784225" cy="319087"/>
          </a:xfrm>
          <a:prstGeom prst="rect">
            <a:avLst/>
          </a:prstGeom>
          <a:solidFill>
            <a:srgbClr val="FFFFFF"/>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大使館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 name="Rectangle 14">
            <a:extLst>
              <a:ext uri="{FF2B5EF4-FFF2-40B4-BE49-F238E27FC236}">
                <a16:creationId xmlns:a16="http://schemas.microsoft.com/office/drawing/2014/main" id="{EA4E9570-06AA-4ABE-9828-0313B92FB948}"/>
              </a:ext>
            </a:extLst>
          </p:cNvPr>
          <p:cNvSpPr>
            <a:spLocks noChangeArrowheads="1"/>
          </p:cNvSpPr>
          <p:nvPr/>
        </p:nvSpPr>
        <p:spPr bwMode="auto">
          <a:xfrm>
            <a:off x="8883236" y="3616204"/>
            <a:ext cx="474663" cy="379412"/>
          </a:xfrm>
          <a:prstGeom prst="rect">
            <a:avLst/>
          </a:prstGeom>
          <a:solidFill>
            <a:srgbClr val="FFFFFF"/>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0000"/>
                </a:solidFill>
                <a:effectLst/>
                <a:latin typeface="Calibri" panose="020F0502020204030204" pitchFamily="34" charset="0"/>
                <a:ea typeface="游明朝" panose="02020400000000000000" pitchFamily="18" charset="-128"/>
                <a:cs typeface="Calibri" panose="020F0502020204030204" pitchFamily="34" charset="0"/>
              </a:rPr>
              <a:t>CII</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 name="Oval 25">
            <a:extLst>
              <a:ext uri="{FF2B5EF4-FFF2-40B4-BE49-F238E27FC236}">
                <a16:creationId xmlns:a16="http://schemas.microsoft.com/office/drawing/2014/main" id="{2AE38DB4-ACB5-45C4-A4C0-9A0BE049ECCB}"/>
              </a:ext>
            </a:extLst>
          </p:cNvPr>
          <p:cNvSpPr/>
          <p:nvPr/>
        </p:nvSpPr>
        <p:spPr>
          <a:xfrm>
            <a:off x="6261317" y="2417111"/>
            <a:ext cx="3945916" cy="38590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8" name="Rectangle 12">
            <a:extLst>
              <a:ext uri="{FF2B5EF4-FFF2-40B4-BE49-F238E27FC236}">
                <a16:creationId xmlns:a16="http://schemas.microsoft.com/office/drawing/2014/main" id="{230A5068-52CC-4463-A25A-5B673A328A7F}"/>
              </a:ext>
            </a:extLst>
          </p:cNvPr>
          <p:cNvSpPr>
            <a:spLocks noChangeArrowheads="1"/>
          </p:cNvSpPr>
          <p:nvPr/>
        </p:nvSpPr>
        <p:spPr bwMode="auto">
          <a:xfrm>
            <a:off x="9183708" y="2359372"/>
            <a:ext cx="620712" cy="369887"/>
          </a:xfrm>
          <a:prstGeom prst="rect">
            <a:avLst/>
          </a:prstGeom>
          <a:solidFill>
            <a:srgbClr val="FFFFFF"/>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0000"/>
                </a:solidFill>
                <a:effectLst/>
                <a:latin typeface="Calibri" panose="020F0502020204030204" pitchFamily="34" charset="0"/>
                <a:ea typeface="游明朝" panose="02020400000000000000" pitchFamily="18" charset="-128"/>
                <a:cs typeface="Calibri" panose="020F0502020204030204" pitchFamily="34" charset="0"/>
              </a:rPr>
              <a:t>FICCI</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 name="Rectangle 11">
            <a:extLst>
              <a:ext uri="{FF2B5EF4-FFF2-40B4-BE49-F238E27FC236}">
                <a16:creationId xmlns:a16="http://schemas.microsoft.com/office/drawing/2014/main" id="{418E5636-9C6B-4CC3-98BD-85208E6F3AB9}"/>
              </a:ext>
            </a:extLst>
          </p:cNvPr>
          <p:cNvSpPr>
            <a:spLocks noChangeArrowheads="1"/>
          </p:cNvSpPr>
          <p:nvPr/>
        </p:nvSpPr>
        <p:spPr bwMode="auto">
          <a:xfrm>
            <a:off x="9473807" y="5423981"/>
            <a:ext cx="733425" cy="327025"/>
          </a:xfrm>
          <a:prstGeom prst="rect">
            <a:avLst/>
          </a:prstGeom>
          <a:solidFill>
            <a:srgbClr val="FFFFFF"/>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0000"/>
                </a:solidFill>
                <a:effectLst/>
                <a:latin typeface="Calibri" panose="020F0502020204030204" pitchFamily="34" charset="0"/>
                <a:ea typeface="游明朝" panose="02020400000000000000" pitchFamily="18" charset="-128"/>
                <a:cs typeface="Calibri" panose="020F0502020204030204" pitchFamily="34" charset="0"/>
              </a:rPr>
              <a:t>JETRO</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 name="Oval 10">
            <a:extLst>
              <a:ext uri="{FF2B5EF4-FFF2-40B4-BE49-F238E27FC236}">
                <a16:creationId xmlns:a16="http://schemas.microsoft.com/office/drawing/2014/main" id="{FCAA4635-AA94-4D5A-BE03-BC99D4A98548}"/>
              </a:ext>
            </a:extLst>
          </p:cNvPr>
          <p:cNvSpPr>
            <a:spLocks noChangeArrowheads="1"/>
          </p:cNvSpPr>
          <p:nvPr/>
        </p:nvSpPr>
        <p:spPr bwMode="auto">
          <a:xfrm>
            <a:off x="7397154" y="4638052"/>
            <a:ext cx="1378522" cy="698500"/>
          </a:xfrm>
          <a:prstGeom prst="ellipse">
            <a:avLst/>
          </a:prstGeom>
          <a:solidFill>
            <a:srgbClr val="70AD47"/>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新事務所</a:t>
            </a:r>
            <a:endParaRPr kumimoji="0" lang="en-US" altLang="ja-JP" sz="1400" b="1"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グリーンパーク</a:t>
            </a:r>
            <a:endParaRPr kumimoji="0" lang="ja-JP" altLang="ja-JP" sz="800" b="0" i="0" u="none" strike="noStrike" cap="none" normalizeH="0" baseline="0" dirty="0">
              <a:ln>
                <a:noFill/>
              </a:ln>
              <a:solidFill>
                <a:schemeClr val="tx1"/>
              </a:solidFill>
              <a:effectLst/>
              <a:latin typeface="Arial" panose="020B0604020202020204" pitchFamily="34" charset="0"/>
            </a:endParaRPr>
          </a:p>
        </p:txBody>
      </p:sp>
      <p:sp>
        <p:nvSpPr>
          <p:cNvPr id="32" name="Right Arrow 26">
            <a:extLst>
              <a:ext uri="{FF2B5EF4-FFF2-40B4-BE49-F238E27FC236}">
                <a16:creationId xmlns:a16="http://schemas.microsoft.com/office/drawing/2014/main" id="{3CCB5C5F-80E5-4224-BC8C-1FD968FB146E}"/>
              </a:ext>
            </a:extLst>
          </p:cNvPr>
          <p:cNvSpPr>
            <a:spLocks noChangeArrowheads="1"/>
          </p:cNvSpPr>
          <p:nvPr/>
        </p:nvSpPr>
        <p:spPr bwMode="auto">
          <a:xfrm rot="10800000" flipV="1">
            <a:off x="10000794" y="3235422"/>
            <a:ext cx="1244149" cy="630265"/>
          </a:xfrm>
          <a:prstGeom prst="rightArrow">
            <a:avLst>
              <a:gd name="adj1" fmla="val 50000"/>
              <a:gd name="adj2" fmla="val 50008"/>
            </a:avLst>
          </a:prstGeom>
          <a:solidFill>
            <a:schemeClr val="accent2">
              <a:lumMod val="40000"/>
              <a:lumOff val="60000"/>
            </a:schemeClr>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solidFill>
                  <a:srgbClr val="FF0000"/>
                </a:solidFill>
                <a:effectLst/>
                <a:latin typeface="ＭＳ Ｐ明朝" panose="02020600040205080304" pitchFamily="18" charset="-128"/>
                <a:ea typeface="ＭＳ Ｐ明朝" panose="02020600040205080304" pitchFamily="18" charset="-128"/>
                <a:cs typeface="Times New Roman" panose="02020603050405020304" pitchFamily="18" charset="0"/>
              </a:rPr>
              <a:t>約</a:t>
            </a:r>
            <a:r>
              <a:rPr kumimoji="0" lang="ja-JP" altLang="ja-JP" sz="1400" b="1" i="0" u="none" strike="noStrike" cap="none" normalizeH="0" baseline="0" dirty="0">
                <a:ln>
                  <a:noFill/>
                </a:ln>
                <a:solidFill>
                  <a:srgbClr val="FF0000"/>
                </a:solidFill>
                <a:effectLst/>
                <a:latin typeface="ＭＳ Ｐ明朝" panose="02020600040205080304" pitchFamily="18" charset="-128"/>
                <a:ea typeface="ＭＳ Ｐ明朝" panose="02020600040205080304" pitchFamily="18" charset="-128"/>
                <a:cs typeface="Times New Roman" panose="02020603050405020304" pitchFamily="18" charset="0"/>
              </a:rPr>
              <a:t>30分</a:t>
            </a:r>
            <a:r>
              <a:rPr kumimoji="0" lang="ja-JP" altLang="en-US" sz="1400" b="1" i="0" u="none" strike="noStrike" cap="none" normalizeH="0" baseline="0" dirty="0">
                <a:ln>
                  <a:noFill/>
                </a:ln>
                <a:solidFill>
                  <a:srgbClr val="FF0000"/>
                </a:solidFill>
                <a:effectLst/>
                <a:latin typeface="ＭＳ Ｐ明朝" panose="02020600040205080304" pitchFamily="18" charset="-128"/>
                <a:ea typeface="ＭＳ Ｐ明朝" panose="02020600040205080304" pitchFamily="18" charset="-128"/>
                <a:cs typeface="Times New Roman" panose="02020603050405020304" pitchFamily="18" charset="0"/>
              </a:rPr>
              <a:t>圏内</a:t>
            </a:r>
            <a:endParaRPr kumimoji="0" lang="ja-JP" altLang="ja-JP" sz="1400" b="1" i="0" u="none" strike="noStrike" cap="none" normalizeH="0" baseline="0" dirty="0">
              <a:ln>
                <a:noFill/>
              </a:ln>
              <a:solidFill>
                <a:srgbClr val="FF0000"/>
              </a:solidFill>
              <a:effectLst/>
              <a:latin typeface="ＭＳ Ｐ明朝" panose="02020600040205080304" pitchFamily="18" charset="-128"/>
              <a:ea typeface="ＭＳ Ｐ明朝" panose="02020600040205080304" pitchFamily="18" charset="-128"/>
            </a:endParaRPr>
          </a:p>
        </p:txBody>
      </p:sp>
      <p:sp>
        <p:nvSpPr>
          <p:cNvPr id="34" name="Rectangle 49">
            <a:extLst>
              <a:ext uri="{FF2B5EF4-FFF2-40B4-BE49-F238E27FC236}">
                <a16:creationId xmlns:a16="http://schemas.microsoft.com/office/drawing/2014/main" id="{FD1E471E-938E-4EC3-9BB2-2900CC5A229C}"/>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6" name="Rectangle 30">
            <a:extLst>
              <a:ext uri="{FF2B5EF4-FFF2-40B4-BE49-F238E27FC236}">
                <a16:creationId xmlns:a16="http://schemas.microsoft.com/office/drawing/2014/main" id="{565FA4B0-8C5A-4A26-B5F3-EFD4501754EC}"/>
              </a:ext>
            </a:extLst>
          </p:cNvPr>
          <p:cNvSpPr/>
          <p:nvPr/>
        </p:nvSpPr>
        <p:spPr>
          <a:xfrm>
            <a:off x="8446238" y="6435405"/>
            <a:ext cx="1215945" cy="357601"/>
          </a:xfrm>
          <a:prstGeom prst="rect">
            <a:avLst/>
          </a:prstGeom>
          <a:solidFill>
            <a:schemeClr val="bg1">
              <a:lumMod val="85000"/>
            </a:scheme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Times New Roman" panose="02020603050405020304" pitchFamily="18" charset="0"/>
              </a:rPr>
              <a:t>ニムラナ</a:t>
            </a:r>
            <a:r>
              <a:rPr kumimoji="0" lang="en-IN" sz="14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Times New Roman" panose="02020603050405020304" pitchFamily="18" charset="0"/>
              </a:rPr>
              <a:t>17</a:t>
            </a:r>
            <a:r>
              <a:rPr kumimoji="0" lang="ja-JP" altLang="en-US" sz="14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Times New Roman" panose="02020603050405020304" pitchFamily="18" charset="0"/>
              </a:rPr>
              <a:t>社</a:t>
            </a:r>
            <a:endParaRPr kumimoji="0" lang="ja-JP" altLang="en-US" sz="1400" b="0" i="0" u="none" strike="noStrike" kern="0" cap="none" spc="0" normalizeH="0" baseline="0" noProof="0" dirty="0">
              <a:ln>
                <a:noFill/>
              </a:ln>
              <a:solidFill>
                <a:sysClr val="window" lastClr="FFFFFF"/>
              </a:solidFill>
              <a:effectLst/>
              <a:uLnTx/>
              <a:uFillTx/>
              <a:latin typeface="ＭＳ Ｐ明朝" panose="02020600040205080304" pitchFamily="18" charset="-128"/>
              <a:ea typeface="ＭＳ Ｐ明朝" panose="02020600040205080304" pitchFamily="18" charset="-128"/>
            </a:endParaRPr>
          </a:p>
        </p:txBody>
      </p:sp>
      <p:sp>
        <p:nvSpPr>
          <p:cNvPr id="37" name="Rectangle 30">
            <a:extLst>
              <a:ext uri="{FF2B5EF4-FFF2-40B4-BE49-F238E27FC236}">
                <a16:creationId xmlns:a16="http://schemas.microsoft.com/office/drawing/2014/main" id="{D476264E-ECC9-4C3B-AEBB-1CB50337DA88}"/>
              </a:ext>
            </a:extLst>
          </p:cNvPr>
          <p:cNvSpPr/>
          <p:nvPr/>
        </p:nvSpPr>
        <p:spPr>
          <a:xfrm>
            <a:off x="6895370" y="6435405"/>
            <a:ext cx="1495210" cy="357602"/>
          </a:xfrm>
          <a:prstGeom prst="rect">
            <a:avLst/>
          </a:prstGeom>
          <a:solidFill>
            <a:schemeClr val="bg1">
              <a:lumMod val="85000"/>
            </a:scheme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Times New Roman" panose="02020603050405020304" pitchFamily="18" charset="0"/>
              </a:rPr>
              <a:t>ﾀﾌﾟｶﾗ・ﾊﾞﾜﾙ</a:t>
            </a:r>
            <a:r>
              <a:rPr kumimoji="0" lang="en-IN" sz="14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Times New Roman" panose="02020603050405020304" pitchFamily="18" charset="0"/>
              </a:rPr>
              <a:t>17</a:t>
            </a:r>
            <a:r>
              <a:rPr kumimoji="0" lang="ja-JP" altLang="en-US" sz="14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Times New Roman" panose="02020603050405020304" pitchFamily="18" charset="0"/>
              </a:rPr>
              <a:t>社</a:t>
            </a:r>
            <a:endParaRPr kumimoji="0" lang="ja-JP" altLang="en-US" sz="1400" b="0" i="0" u="none" strike="noStrike" kern="0" cap="none" spc="0" normalizeH="0" baseline="0" noProof="0" dirty="0">
              <a:ln>
                <a:noFill/>
              </a:ln>
              <a:solidFill>
                <a:sysClr val="window" lastClr="FFFFFF"/>
              </a:solidFill>
              <a:effectLst/>
              <a:uLnTx/>
              <a:uFillTx/>
              <a:latin typeface="ＭＳ Ｐ明朝" panose="02020600040205080304" pitchFamily="18" charset="-128"/>
              <a:ea typeface="ＭＳ Ｐ明朝" panose="02020600040205080304" pitchFamily="18" charset="-128"/>
            </a:endParaRPr>
          </a:p>
        </p:txBody>
      </p:sp>
      <p:sp>
        <p:nvSpPr>
          <p:cNvPr id="38" name="Rectangle 30">
            <a:extLst>
              <a:ext uri="{FF2B5EF4-FFF2-40B4-BE49-F238E27FC236}">
                <a16:creationId xmlns:a16="http://schemas.microsoft.com/office/drawing/2014/main" id="{0A07517D-7740-466D-9DA5-D82D25D7EE00}"/>
              </a:ext>
            </a:extLst>
          </p:cNvPr>
          <p:cNvSpPr/>
          <p:nvPr/>
        </p:nvSpPr>
        <p:spPr>
          <a:xfrm>
            <a:off x="5432794" y="6448067"/>
            <a:ext cx="1406918" cy="357602"/>
          </a:xfrm>
          <a:prstGeom prst="rect">
            <a:avLst/>
          </a:prstGeom>
          <a:solidFill>
            <a:schemeClr val="bg1">
              <a:lumMod val="85000"/>
            </a:scheme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Times New Roman" panose="02020603050405020304" pitchFamily="18" charset="0"/>
              </a:rPr>
              <a:t>マネサール</a:t>
            </a:r>
            <a:r>
              <a:rPr kumimoji="0" lang="en-IN" sz="14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Times New Roman" panose="02020603050405020304" pitchFamily="18" charset="0"/>
              </a:rPr>
              <a:t>27</a:t>
            </a:r>
            <a:r>
              <a:rPr kumimoji="0" lang="ja-JP" altLang="en-US" sz="14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Times New Roman" panose="02020603050405020304" pitchFamily="18" charset="0"/>
              </a:rPr>
              <a:t>社</a:t>
            </a:r>
            <a:endParaRPr kumimoji="0" lang="ja-JP" altLang="en-US" sz="1400" b="0" i="0" u="none" strike="noStrike" kern="0" cap="none" spc="0" normalizeH="0" baseline="0" noProof="0" dirty="0">
              <a:ln>
                <a:noFill/>
              </a:ln>
              <a:solidFill>
                <a:sysClr val="window" lastClr="FFFFFF"/>
              </a:solidFill>
              <a:effectLst/>
              <a:uLnTx/>
              <a:uFillTx/>
              <a:latin typeface="ＭＳ Ｐ明朝" panose="02020600040205080304" pitchFamily="18" charset="-128"/>
              <a:ea typeface="ＭＳ Ｐ明朝" panose="02020600040205080304" pitchFamily="18" charset="-128"/>
            </a:endParaRPr>
          </a:p>
        </p:txBody>
      </p:sp>
      <p:sp>
        <p:nvSpPr>
          <p:cNvPr id="39" name="Rectangle 30">
            <a:extLst>
              <a:ext uri="{FF2B5EF4-FFF2-40B4-BE49-F238E27FC236}">
                <a16:creationId xmlns:a16="http://schemas.microsoft.com/office/drawing/2014/main" id="{6B342CC7-BA01-4E64-B4E8-F75F16582ABB}"/>
              </a:ext>
            </a:extLst>
          </p:cNvPr>
          <p:cNvSpPr/>
          <p:nvPr/>
        </p:nvSpPr>
        <p:spPr>
          <a:xfrm>
            <a:off x="10442946" y="6426304"/>
            <a:ext cx="1038860" cy="365125"/>
          </a:xfrm>
          <a:prstGeom prst="rect">
            <a:avLst/>
          </a:prstGeom>
          <a:solidFill>
            <a:schemeClr val="bg1">
              <a:lumMod val="85000"/>
            </a:scheme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srgbClr val="000000"/>
                </a:solidFill>
                <a:effectLst/>
                <a:uLnTx/>
                <a:uFillTx/>
                <a:latin typeface="ＭＳ Ｐ明朝" panose="02020600040205080304" pitchFamily="18" charset="-128"/>
                <a:ea typeface="ＭＳ Ｐ明朝" panose="02020600040205080304" pitchFamily="18" charset="-128"/>
                <a:cs typeface="Times New Roman" panose="02020603050405020304" pitchFamily="18" charset="0"/>
              </a:rPr>
              <a:t>ノイダ</a:t>
            </a:r>
            <a:r>
              <a:rPr kumimoji="0" lang="en-IN" sz="1400" b="0" i="0" u="none" strike="noStrike" kern="1200" cap="none" spc="0" normalizeH="0" baseline="0" noProof="0">
                <a:ln>
                  <a:noFill/>
                </a:ln>
                <a:solidFill>
                  <a:srgbClr val="000000"/>
                </a:solidFill>
                <a:effectLst/>
                <a:uLnTx/>
                <a:uFillTx/>
                <a:latin typeface="ＭＳ Ｐ明朝" panose="02020600040205080304" pitchFamily="18" charset="-128"/>
                <a:ea typeface="ＭＳ Ｐ明朝" panose="02020600040205080304" pitchFamily="18" charset="-128"/>
                <a:cs typeface="Times New Roman" panose="02020603050405020304" pitchFamily="18" charset="0"/>
              </a:rPr>
              <a:t>26</a:t>
            </a:r>
            <a:r>
              <a:rPr kumimoji="0" lang="ja-JP" altLang="en-US" sz="1400" b="0" i="0" u="none" strike="noStrike" kern="1200" cap="none" spc="0" normalizeH="0" baseline="0" noProof="0">
                <a:ln>
                  <a:noFill/>
                </a:ln>
                <a:solidFill>
                  <a:srgbClr val="000000"/>
                </a:solidFill>
                <a:effectLst/>
                <a:uLnTx/>
                <a:uFillTx/>
                <a:latin typeface="ＭＳ Ｐ明朝" panose="02020600040205080304" pitchFamily="18" charset="-128"/>
                <a:ea typeface="ＭＳ Ｐ明朝" panose="02020600040205080304" pitchFamily="18" charset="-128"/>
                <a:cs typeface="Times New Roman" panose="02020603050405020304" pitchFamily="18" charset="0"/>
              </a:rPr>
              <a:t>社</a:t>
            </a:r>
            <a:endParaRPr kumimoji="0" lang="ja-JP" altLang="en-US" sz="1400" b="0" i="0" u="none" strike="noStrike" kern="0" cap="none" spc="0" normalizeH="0" baseline="0" noProof="0">
              <a:ln>
                <a:noFill/>
              </a:ln>
              <a:solidFill>
                <a:sysClr val="window" lastClr="FFFFFF"/>
              </a:solidFill>
              <a:effectLst/>
              <a:uLnTx/>
              <a:uFillTx/>
              <a:latin typeface="ＭＳ Ｐ明朝" panose="02020600040205080304" pitchFamily="18" charset="-128"/>
              <a:ea typeface="ＭＳ Ｐ明朝" panose="02020600040205080304" pitchFamily="18" charset="-128"/>
            </a:endParaRPr>
          </a:p>
        </p:txBody>
      </p:sp>
      <p:sp>
        <p:nvSpPr>
          <p:cNvPr id="40" name="テキスト ボックス 39">
            <a:extLst>
              <a:ext uri="{FF2B5EF4-FFF2-40B4-BE49-F238E27FC236}">
                <a16:creationId xmlns:a16="http://schemas.microsoft.com/office/drawing/2014/main" id="{EF5E3191-5F89-4BBB-BD6E-8282786A6053}"/>
              </a:ext>
            </a:extLst>
          </p:cNvPr>
          <p:cNvSpPr txBox="1"/>
          <p:nvPr/>
        </p:nvSpPr>
        <p:spPr>
          <a:xfrm>
            <a:off x="7001755" y="5803963"/>
            <a:ext cx="3366282" cy="542287"/>
          </a:xfrm>
          <a:prstGeom prst="rect">
            <a:avLst/>
          </a:prstGeom>
          <a:solidFill>
            <a:schemeClr val="bg1"/>
          </a:solidFill>
        </p:spPr>
        <p:txBody>
          <a:bodyPr wrap="square" rtlCol="0">
            <a:spAutoFit/>
          </a:bodyPr>
          <a:lstStyle/>
          <a:p>
            <a:endParaRPr kumimoji="1" lang="ja-JP" altLang="en-US" dirty="0"/>
          </a:p>
        </p:txBody>
      </p:sp>
      <p:sp>
        <p:nvSpPr>
          <p:cNvPr id="26" name="AutoShape 15">
            <a:extLst>
              <a:ext uri="{FF2B5EF4-FFF2-40B4-BE49-F238E27FC236}">
                <a16:creationId xmlns:a16="http://schemas.microsoft.com/office/drawing/2014/main" id="{0F01D19A-B684-4DBA-9EBA-FD1ED5F46A5F}"/>
              </a:ext>
            </a:extLst>
          </p:cNvPr>
          <p:cNvSpPr>
            <a:spLocks noChangeArrowheads="1"/>
          </p:cNvSpPr>
          <p:nvPr/>
        </p:nvSpPr>
        <p:spPr bwMode="auto">
          <a:xfrm rot="19131058">
            <a:off x="6787812" y="5428551"/>
            <a:ext cx="963909" cy="193768"/>
          </a:xfrm>
          <a:prstGeom prst="rightArrow">
            <a:avLst>
              <a:gd name="adj1" fmla="val 50000"/>
              <a:gd name="adj2" fmla="val 50008"/>
            </a:avLst>
          </a:prstGeom>
          <a:solidFill>
            <a:srgbClr val="FFFF00"/>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 name="Rectangle 19">
            <a:extLst>
              <a:ext uri="{FF2B5EF4-FFF2-40B4-BE49-F238E27FC236}">
                <a16:creationId xmlns:a16="http://schemas.microsoft.com/office/drawing/2014/main" id="{66213AEF-46AA-4702-84C4-743D3A85ED6D}"/>
              </a:ext>
            </a:extLst>
          </p:cNvPr>
          <p:cNvSpPr>
            <a:spLocks noChangeArrowheads="1"/>
          </p:cNvSpPr>
          <p:nvPr/>
        </p:nvSpPr>
        <p:spPr bwMode="auto">
          <a:xfrm>
            <a:off x="5468469" y="5831725"/>
            <a:ext cx="1533285" cy="408525"/>
          </a:xfrm>
          <a:prstGeom prst="rect">
            <a:avLst/>
          </a:prstGeom>
          <a:solidFill>
            <a:schemeClr val="bg1">
              <a:lumMod val="85000"/>
            </a:schemeClr>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cs typeface="Times New Roman" panose="02020603050405020304" pitchFamily="18" charset="0"/>
              </a:rPr>
              <a:t>グルガオン209社</a:t>
            </a:r>
            <a:endParaRPr kumimoji="0" lang="ja-JP" altLang="ja-JP" sz="1400" b="0" i="0" u="none" strike="noStrike" cap="none" normalizeH="0" baseline="0">
              <a:ln>
                <a:noFill/>
              </a:ln>
              <a:solidFill>
                <a:schemeClr val="tx1"/>
              </a:solidFill>
              <a:effectLst/>
              <a:latin typeface="Arial" panose="020B0604020202020204" pitchFamily="34" charset="0"/>
            </a:endParaRPr>
          </a:p>
        </p:txBody>
      </p:sp>
      <p:sp>
        <p:nvSpPr>
          <p:cNvPr id="35" name="テキスト ボックス 34">
            <a:extLst>
              <a:ext uri="{FF2B5EF4-FFF2-40B4-BE49-F238E27FC236}">
                <a16:creationId xmlns:a16="http://schemas.microsoft.com/office/drawing/2014/main" id="{2DBFA4C6-6199-4336-96BD-8A726DCCEDC4}"/>
              </a:ext>
            </a:extLst>
          </p:cNvPr>
          <p:cNvSpPr txBox="1"/>
          <p:nvPr/>
        </p:nvSpPr>
        <p:spPr>
          <a:xfrm>
            <a:off x="7293295" y="5551199"/>
            <a:ext cx="2111773" cy="523220"/>
          </a:xfrm>
          <a:prstGeom prst="rect">
            <a:avLst/>
          </a:prstGeom>
          <a:solidFill>
            <a:schemeClr val="accent2">
              <a:lumMod val="40000"/>
              <a:lumOff val="60000"/>
            </a:schemeClr>
          </a:solidFill>
        </p:spPr>
        <p:txBody>
          <a:bodyPr wrap="square" rtlCol="0">
            <a:spAutoFit/>
          </a:bodyPr>
          <a:lstStyle/>
          <a:p>
            <a:r>
              <a:rPr lang="ja-JP" altLang="ja-JP" sz="1400" b="1" dirty="0">
                <a:solidFill>
                  <a:schemeClr val="accent1">
                    <a:lumMod val="50000"/>
                  </a:schemeClr>
                </a:solidFill>
                <a:latin typeface="ＭＳ Ｐ明朝" panose="02020600040205080304" pitchFamily="18" charset="-128"/>
                <a:ea typeface="ＭＳ Ｐ明朝" panose="02020600040205080304" pitchFamily="18" charset="-128"/>
              </a:rPr>
              <a:t>車・メトロ</a:t>
            </a:r>
            <a:r>
              <a:rPr lang="ja-JP" altLang="en-US" sz="1400" b="1" dirty="0">
                <a:solidFill>
                  <a:schemeClr val="accent1">
                    <a:lumMod val="50000"/>
                  </a:schemeClr>
                </a:solidFill>
                <a:latin typeface="ＭＳ Ｐ明朝" panose="02020600040205080304" pitchFamily="18" charset="-128"/>
                <a:ea typeface="ＭＳ Ｐ明朝" panose="02020600040205080304" pitchFamily="18" charset="-128"/>
              </a:rPr>
              <a:t>（イエローライン）</a:t>
            </a:r>
            <a:r>
              <a:rPr lang="ja-JP" altLang="ja-JP" sz="1400" b="1" dirty="0">
                <a:solidFill>
                  <a:schemeClr val="accent1">
                    <a:lumMod val="50000"/>
                  </a:schemeClr>
                </a:solidFill>
                <a:latin typeface="ＭＳ Ｐ明朝" panose="02020600040205080304" pitchFamily="18" charset="-128"/>
                <a:ea typeface="ＭＳ Ｐ明朝" panose="02020600040205080304" pitchFamily="18" charset="-128"/>
              </a:rPr>
              <a:t>で</a:t>
            </a:r>
            <a:r>
              <a:rPr lang="ja-JP" altLang="en-US" sz="1400" b="1" dirty="0">
                <a:solidFill>
                  <a:schemeClr val="accent1">
                    <a:lumMod val="50000"/>
                  </a:schemeClr>
                </a:solidFill>
                <a:latin typeface="ＭＳ Ｐ明朝" panose="02020600040205080304" pitchFamily="18" charset="-128"/>
                <a:ea typeface="ＭＳ Ｐ明朝" panose="02020600040205080304" pitchFamily="18" charset="-128"/>
              </a:rPr>
              <a:t>約</a:t>
            </a:r>
            <a:r>
              <a:rPr lang="en-US" altLang="ja-JP" sz="1400" b="1" dirty="0">
                <a:solidFill>
                  <a:schemeClr val="accent1">
                    <a:lumMod val="50000"/>
                  </a:schemeClr>
                </a:solidFill>
                <a:latin typeface="ＭＳ Ｐ明朝" panose="02020600040205080304" pitchFamily="18" charset="-128"/>
                <a:ea typeface="ＭＳ Ｐ明朝" panose="02020600040205080304" pitchFamily="18" charset="-128"/>
              </a:rPr>
              <a:t>50</a:t>
            </a:r>
            <a:r>
              <a:rPr lang="ja-JP" altLang="ja-JP" sz="1400" b="1" dirty="0">
                <a:solidFill>
                  <a:schemeClr val="accent1">
                    <a:lumMod val="50000"/>
                  </a:schemeClr>
                </a:solidFill>
                <a:latin typeface="ＭＳ Ｐ明朝" panose="02020600040205080304" pitchFamily="18" charset="-128"/>
                <a:ea typeface="ＭＳ Ｐ明朝" panose="02020600040205080304" pitchFamily="18" charset="-128"/>
              </a:rPr>
              <a:t>分</a:t>
            </a:r>
          </a:p>
        </p:txBody>
      </p:sp>
      <p:sp>
        <p:nvSpPr>
          <p:cNvPr id="6" name="Rectangle 26">
            <a:extLst>
              <a:ext uri="{FF2B5EF4-FFF2-40B4-BE49-F238E27FC236}">
                <a16:creationId xmlns:a16="http://schemas.microsoft.com/office/drawing/2014/main" id="{71C4A00C-DA78-4A64-BD6D-BC205EE8F998}"/>
              </a:ext>
            </a:extLst>
          </p:cNvPr>
          <p:cNvSpPr>
            <a:spLocks noChangeArrowheads="1"/>
          </p:cNvSpPr>
          <p:nvPr/>
        </p:nvSpPr>
        <p:spPr bwMode="auto">
          <a:xfrm>
            <a:off x="7208039" y="3014051"/>
            <a:ext cx="1160792" cy="442739"/>
          </a:xfrm>
          <a:prstGeom prst="rect">
            <a:avLst/>
          </a:prstGeom>
          <a:solidFill>
            <a:schemeClr val="bg1">
              <a:lumMod val="85000"/>
            </a:schemeClr>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effectLst/>
                <a:latin typeface="ＭＳ Ｐ明朝" panose="02020600040205080304" pitchFamily="18" charset="-128"/>
                <a:ea typeface="ＭＳ Ｐ明朝" panose="02020600040205080304" pitchFamily="18" charset="-128"/>
                <a:cs typeface="Times New Roman" panose="02020603050405020304" pitchFamily="18" charset="0"/>
              </a:rPr>
              <a:t>デリー88社</a:t>
            </a:r>
            <a:endParaRPr kumimoji="0" lang="ja-JP" altLang="ja-JP" sz="1600" b="0" i="0" u="none" strike="noStrike" cap="none" normalizeH="0" baseline="0" dirty="0">
              <a:ln>
                <a:noFill/>
              </a:ln>
              <a:effectLst/>
              <a:latin typeface="Arial" panose="020B0604020202020204" pitchFamily="34" charset="0"/>
            </a:endParaRPr>
          </a:p>
        </p:txBody>
      </p:sp>
      <p:sp>
        <p:nvSpPr>
          <p:cNvPr id="25" name="Rectangle 31">
            <a:extLst>
              <a:ext uri="{FF2B5EF4-FFF2-40B4-BE49-F238E27FC236}">
                <a16:creationId xmlns:a16="http://schemas.microsoft.com/office/drawing/2014/main" id="{713F1D3E-ED84-4DBC-BCBB-77EE890368D3}"/>
              </a:ext>
            </a:extLst>
          </p:cNvPr>
          <p:cNvSpPr>
            <a:spLocks noChangeArrowheads="1"/>
          </p:cNvSpPr>
          <p:nvPr/>
        </p:nvSpPr>
        <p:spPr bwMode="auto">
          <a:xfrm>
            <a:off x="5562672" y="4913092"/>
            <a:ext cx="1453380" cy="477837"/>
          </a:xfrm>
          <a:prstGeom prst="rect">
            <a:avLst/>
          </a:prstGeom>
          <a:solidFill>
            <a:schemeClr val="bg1">
              <a:lumMod val="85000"/>
            </a:schemeClr>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rgbClr val="000000"/>
                </a:solidFill>
                <a:effectLst/>
                <a:latin typeface="ＭＳ Ｐ明朝" panose="02020600040205080304" pitchFamily="18" charset="-128"/>
                <a:ea typeface="ＭＳ Ｐ明朝" panose="02020600040205080304" pitchFamily="18" charset="-128"/>
                <a:cs typeface="Times New Roman" panose="02020603050405020304" pitchFamily="18" charset="0"/>
              </a:rPr>
              <a:t>エアロシティ12社</a:t>
            </a: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2" name="吹き出し: 四角形 1">
            <a:extLst>
              <a:ext uri="{FF2B5EF4-FFF2-40B4-BE49-F238E27FC236}">
                <a16:creationId xmlns:a16="http://schemas.microsoft.com/office/drawing/2014/main" id="{0D503362-F026-4C84-A4D3-126A3F8BF581}"/>
              </a:ext>
            </a:extLst>
          </p:cNvPr>
          <p:cNvSpPr/>
          <p:nvPr/>
        </p:nvSpPr>
        <p:spPr>
          <a:xfrm>
            <a:off x="3228818" y="5216184"/>
            <a:ext cx="2125198" cy="939442"/>
          </a:xfrm>
          <a:prstGeom prst="wedgeRectCallout">
            <a:avLst>
              <a:gd name="adj1" fmla="val -126467"/>
              <a:gd name="adj2" fmla="val 391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テキスト ボックス 4">
            <a:extLst>
              <a:ext uri="{FF2B5EF4-FFF2-40B4-BE49-F238E27FC236}">
                <a16:creationId xmlns:a16="http://schemas.microsoft.com/office/drawing/2014/main" id="{8C3C8EC5-6482-41A5-B78C-6E16468590CA}"/>
              </a:ext>
            </a:extLst>
          </p:cNvPr>
          <p:cNvSpPr txBox="1"/>
          <p:nvPr/>
        </p:nvSpPr>
        <p:spPr>
          <a:xfrm>
            <a:off x="3288404" y="5216184"/>
            <a:ext cx="2104684" cy="923330"/>
          </a:xfrm>
          <a:prstGeom prst="rect">
            <a:avLst/>
          </a:prstGeom>
          <a:noFill/>
        </p:spPr>
        <p:txBody>
          <a:bodyPr wrap="square" rtlCol="0">
            <a:spAutoFit/>
          </a:bodyPr>
          <a:lstStyle/>
          <a:p>
            <a:r>
              <a:rPr lang="ja-JP" altLang="en-US" dirty="0"/>
              <a:t>カフェテリア兼会員企業紹介＆商品展示コーナー</a:t>
            </a:r>
            <a:endParaRPr lang="en-IN" dirty="0"/>
          </a:p>
        </p:txBody>
      </p:sp>
      <p:sp>
        <p:nvSpPr>
          <p:cNvPr id="8" name="テキスト ボックス 7">
            <a:extLst>
              <a:ext uri="{FF2B5EF4-FFF2-40B4-BE49-F238E27FC236}">
                <a16:creationId xmlns:a16="http://schemas.microsoft.com/office/drawing/2014/main" id="{CAA2675F-91D4-4388-A690-74B7E7C26071}"/>
              </a:ext>
            </a:extLst>
          </p:cNvPr>
          <p:cNvSpPr txBox="1"/>
          <p:nvPr/>
        </p:nvSpPr>
        <p:spPr>
          <a:xfrm>
            <a:off x="3068786" y="2701090"/>
            <a:ext cx="2262158" cy="923330"/>
          </a:xfrm>
          <a:prstGeom prst="rect">
            <a:avLst/>
          </a:prstGeom>
          <a:noFill/>
        </p:spPr>
        <p:txBody>
          <a:bodyPr wrap="none" rtlCol="0">
            <a:spAutoFit/>
          </a:bodyPr>
          <a:lstStyle/>
          <a:p>
            <a:r>
              <a:rPr lang="ja-JP" altLang="en-US" dirty="0"/>
              <a:t>電化製品は極力</a:t>
            </a:r>
            <a:endParaRPr lang="en-IN" altLang="ja-JP" dirty="0"/>
          </a:p>
          <a:p>
            <a:r>
              <a:rPr lang="ja-JP" altLang="en-US" dirty="0"/>
              <a:t>会員企業様の商品を</a:t>
            </a:r>
            <a:endParaRPr lang="en-IN" altLang="ja-JP" dirty="0"/>
          </a:p>
          <a:p>
            <a:r>
              <a:rPr lang="ja-JP" altLang="en-US" dirty="0"/>
              <a:t>使用</a:t>
            </a:r>
            <a:endParaRPr lang="en-IN" dirty="0"/>
          </a:p>
        </p:txBody>
      </p:sp>
    </p:spTree>
    <p:extLst>
      <p:ext uri="{BB962C8B-B14F-4D97-AF65-F5344CB8AC3E}">
        <p14:creationId xmlns:p14="http://schemas.microsoft.com/office/powerpoint/2010/main" val="899262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C123C117-B28B-4462-B084-00CB883187AE}"/>
              </a:ext>
            </a:extLst>
          </p:cNvPr>
          <p:cNvSpPr txBox="1"/>
          <p:nvPr/>
        </p:nvSpPr>
        <p:spPr>
          <a:xfrm>
            <a:off x="329609" y="911507"/>
            <a:ext cx="11408735" cy="1200329"/>
          </a:xfrm>
          <a:prstGeom prst="rect">
            <a:avLst/>
          </a:prstGeom>
          <a:noFill/>
          <a:ln w="38100">
            <a:solidFill>
              <a:schemeClr val="tx1"/>
            </a:solidFill>
          </a:ln>
        </p:spPr>
        <p:txBody>
          <a:bodyPr wrap="square" rtlCol="0">
            <a:spAutoFit/>
          </a:bodyPr>
          <a:lstStyle/>
          <a:p>
            <a:r>
              <a:rPr kumimoji="1" lang="ja-JP" altLang="en-US" sz="2400" dirty="0">
                <a:latin typeface="+mj-ea"/>
                <a:ea typeface="+mj-ea"/>
              </a:rPr>
              <a:t>　</a:t>
            </a:r>
            <a:r>
              <a:rPr kumimoji="1" lang="en-US" altLang="ja-JP" sz="2400" dirty="0">
                <a:latin typeface="+mj-ea"/>
                <a:ea typeface="+mj-ea"/>
              </a:rPr>
              <a:t>5</a:t>
            </a:r>
            <a:r>
              <a:rPr kumimoji="1" lang="ja-JP" altLang="en-US" sz="2400" dirty="0">
                <a:latin typeface="+mj-ea"/>
                <a:ea typeface="+mj-ea"/>
              </a:rPr>
              <a:t>年後も見据えながら組織を強化し、円滑な運営と機能の充実を図る。</a:t>
            </a:r>
            <a:endParaRPr kumimoji="1" lang="en-IN" altLang="ja-JP" sz="2400" dirty="0">
              <a:latin typeface="+mj-ea"/>
              <a:ea typeface="+mj-ea"/>
            </a:endParaRPr>
          </a:p>
          <a:p>
            <a:r>
              <a:rPr kumimoji="1" lang="ja-JP" altLang="en-US" sz="2400" b="1" dirty="0">
                <a:latin typeface="+mj-ea"/>
                <a:ea typeface="+mj-ea"/>
              </a:rPr>
              <a:t>１．会員ニーズの高かった</a:t>
            </a:r>
            <a:r>
              <a:rPr kumimoji="1" lang="en-US" altLang="ja-JP" sz="2400" b="1" dirty="0">
                <a:latin typeface="+mj-ea"/>
                <a:ea typeface="+mj-ea"/>
              </a:rPr>
              <a:t>3</a:t>
            </a:r>
            <a:r>
              <a:rPr kumimoji="1" lang="ja-JP" altLang="en-US" sz="2400" b="1" dirty="0">
                <a:latin typeface="+mj-ea"/>
                <a:ea typeface="+mj-ea"/>
              </a:rPr>
              <a:t>つのプロジェクトを立ち上げ、会員の参画機会を増やす</a:t>
            </a:r>
            <a:endParaRPr kumimoji="1" lang="en-IN" altLang="ja-JP" sz="2400" dirty="0">
              <a:latin typeface="+mj-ea"/>
              <a:ea typeface="+mj-ea"/>
            </a:endParaRPr>
          </a:p>
          <a:p>
            <a:r>
              <a:rPr kumimoji="1" lang="ja-JP" altLang="en-US" sz="2400" b="1" dirty="0">
                <a:latin typeface="+mj-ea"/>
                <a:ea typeface="+mj-ea"/>
              </a:rPr>
              <a:t>２．活動を推進するために役員と部会の体制・運営の見直し</a:t>
            </a:r>
            <a:endParaRPr kumimoji="1" lang="ja-JP" altLang="en-US" sz="2400" dirty="0">
              <a:latin typeface="+mj-ea"/>
              <a:ea typeface="+mj-ea"/>
            </a:endParaRPr>
          </a:p>
        </p:txBody>
      </p:sp>
      <p:pic>
        <p:nvPicPr>
          <p:cNvPr id="3" name="図 2">
            <a:extLst>
              <a:ext uri="{FF2B5EF4-FFF2-40B4-BE49-F238E27FC236}">
                <a16:creationId xmlns:a16="http://schemas.microsoft.com/office/drawing/2014/main" id="{9625F4D3-4975-40BF-A013-F3338CFCA775}"/>
              </a:ext>
            </a:extLst>
          </p:cNvPr>
          <p:cNvPicPr>
            <a:picLocks noChangeAspect="1"/>
          </p:cNvPicPr>
          <p:nvPr/>
        </p:nvPicPr>
        <p:blipFill>
          <a:blip r:embed="rId3"/>
          <a:stretch>
            <a:fillRect/>
          </a:stretch>
        </p:blipFill>
        <p:spPr>
          <a:xfrm>
            <a:off x="1105786" y="2405452"/>
            <a:ext cx="9781953" cy="3410067"/>
          </a:xfrm>
          <a:prstGeom prst="rect">
            <a:avLst/>
          </a:prstGeom>
        </p:spPr>
      </p:pic>
      <p:sp>
        <p:nvSpPr>
          <p:cNvPr id="8" name="テキスト ボックス 7">
            <a:extLst>
              <a:ext uri="{FF2B5EF4-FFF2-40B4-BE49-F238E27FC236}">
                <a16:creationId xmlns:a16="http://schemas.microsoft.com/office/drawing/2014/main" id="{07C76978-4E5E-4285-AA03-6C1A5A37102F}"/>
              </a:ext>
            </a:extLst>
          </p:cNvPr>
          <p:cNvSpPr txBox="1"/>
          <p:nvPr/>
        </p:nvSpPr>
        <p:spPr>
          <a:xfrm>
            <a:off x="-4114" y="-6369"/>
            <a:ext cx="12196113" cy="707886"/>
          </a:xfrm>
          <a:prstGeom prst="rect">
            <a:avLst/>
          </a:prstGeom>
          <a:solidFill>
            <a:schemeClr val="accent1">
              <a:lumMod val="40000"/>
              <a:lumOff val="60000"/>
            </a:schemeClr>
          </a:solidFill>
          <a:ln>
            <a:solidFill>
              <a:schemeClr val="accent1">
                <a:lumMod val="40000"/>
                <a:lumOff val="60000"/>
              </a:schemeClr>
            </a:solidFill>
          </a:ln>
        </p:spPr>
        <p:txBody>
          <a:bodyPr wrap="square" rtlCol="0">
            <a:spAutoFit/>
          </a:bodyPr>
          <a:lstStyle/>
          <a:p>
            <a:endParaRPr lang="ja-JP" altLang="en-US" sz="4000" dirty="0">
              <a:latin typeface="MS PGothic" panose="020B0600070205080204" pitchFamily="34" charset="-128"/>
              <a:ea typeface="MS PGothic" panose="020B0600070205080204" pitchFamily="34" charset="-128"/>
            </a:endParaRPr>
          </a:p>
        </p:txBody>
      </p:sp>
      <p:sp>
        <p:nvSpPr>
          <p:cNvPr id="7" name="スライド番号プレースホルダー 6">
            <a:extLst>
              <a:ext uri="{FF2B5EF4-FFF2-40B4-BE49-F238E27FC236}">
                <a16:creationId xmlns:a16="http://schemas.microsoft.com/office/drawing/2014/main" id="{9C6C50B6-1D4F-40E1-A87B-B74C72C7D4A6}"/>
              </a:ext>
            </a:extLst>
          </p:cNvPr>
          <p:cNvSpPr>
            <a:spLocks noGrp="1"/>
          </p:cNvSpPr>
          <p:nvPr>
            <p:ph type="sldNum" sz="quarter" idx="12"/>
          </p:nvPr>
        </p:nvSpPr>
        <p:spPr>
          <a:xfrm>
            <a:off x="9195395" y="6090015"/>
            <a:ext cx="2743200" cy="365125"/>
          </a:xfrm>
        </p:spPr>
        <p:txBody>
          <a:bodyPr/>
          <a:lstStyle/>
          <a:p>
            <a:fld id="{7F41CD96-F627-4A50-830D-F1D063E018F0}" type="slidenum">
              <a:rPr lang="en-US" smtClean="0">
                <a:latin typeface="MS PGothic" panose="020B0600070205080204" pitchFamily="34" charset="-128"/>
                <a:ea typeface="MS PGothic" panose="020B0600070205080204" pitchFamily="34" charset="-128"/>
              </a:rPr>
              <a:t>5</a:t>
            </a:fld>
            <a:endParaRPr lang="en-US" dirty="0">
              <a:latin typeface="MS PGothic" panose="020B0600070205080204" pitchFamily="34" charset="-128"/>
              <a:ea typeface="MS PGothic" panose="020B0600070205080204" pitchFamily="34" charset="-128"/>
            </a:endParaRPr>
          </a:p>
        </p:txBody>
      </p:sp>
      <p:pic>
        <p:nvPicPr>
          <p:cNvPr id="9" name="Picture 2" descr="JCCII LOGO">
            <a:extLst>
              <a:ext uri="{FF2B5EF4-FFF2-40B4-BE49-F238E27FC236}">
                <a16:creationId xmlns:a16="http://schemas.microsoft.com/office/drawing/2014/main" id="{83C02095-8F6C-46AB-8BAA-DA191C421A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58400" y="-4445"/>
            <a:ext cx="2121935" cy="705961"/>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1C774854-9984-4F3B-BD9B-24D18283F2A9}"/>
              </a:ext>
            </a:extLst>
          </p:cNvPr>
          <p:cNvSpPr/>
          <p:nvPr/>
        </p:nvSpPr>
        <p:spPr>
          <a:xfrm>
            <a:off x="8252031" y="2319885"/>
            <a:ext cx="3773392" cy="1172296"/>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実施概要</a:t>
            </a:r>
            <a:endParaRPr lang="en-IN" altLang="ja-JP" dirty="0">
              <a:solidFill>
                <a:schemeClr val="tx1"/>
              </a:solidFill>
            </a:endParaRPr>
          </a:p>
          <a:p>
            <a:r>
              <a:rPr lang="ja-JP" altLang="en-US" dirty="0">
                <a:solidFill>
                  <a:schemeClr val="tx1"/>
                </a:solidFill>
              </a:rPr>
              <a:t>対象者数：</a:t>
            </a:r>
            <a:r>
              <a:rPr lang="en-IN" dirty="0">
                <a:solidFill>
                  <a:schemeClr val="tx1"/>
                </a:solidFill>
              </a:rPr>
              <a:t>439</a:t>
            </a:r>
            <a:r>
              <a:rPr lang="ja-JP" altLang="en-US" dirty="0">
                <a:solidFill>
                  <a:schemeClr val="tx1"/>
                </a:solidFill>
              </a:rPr>
              <a:t>社　</a:t>
            </a:r>
            <a:endParaRPr lang="en-IN" altLang="ja-JP" dirty="0">
              <a:solidFill>
                <a:schemeClr val="tx1"/>
              </a:solidFill>
            </a:endParaRPr>
          </a:p>
          <a:p>
            <a:r>
              <a:rPr lang="ja-JP" altLang="en-US" dirty="0">
                <a:solidFill>
                  <a:schemeClr val="tx1"/>
                </a:solidFill>
              </a:rPr>
              <a:t>回答者数：</a:t>
            </a:r>
            <a:r>
              <a:rPr lang="en-IN" dirty="0">
                <a:solidFill>
                  <a:schemeClr val="tx1"/>
                </a:solidFill>
              </a:rPr>
              <a:t>328</a:t>
            </a:r>
            <a:r>
              <a:rPr lang="ja-JP" altLang="en-US" dirty="0">
                <a:solidFill>
                  <a:schemeClr val="tx1"/>
                </a:solidFill>
              </a:rPr>
              <a:t>社（回答率</a:t>
            </a:r>
            <a:r>
              <a:rPr lang="en-IN" dirty="0">
                <a:solidFill>
                  <a:schemeClr val="tx1"/>
                </a:solidFill>
              </a:rPr>
              <a:t>74.7</a:t>
            </a:r>
            <a:r>
              <a:rPr lang="ja-JP" altLang="en-US" dirty="0">
                <a:solidFill>
                  <a:schemeClr val="tx1"/>
                </a:solidFill>
              </a:rPr>
              <a:t>％）　</a:t>
            </a:r>
            <a:endParaRPr lang="en-IN" altLang="ja-JP" dirty="0">
              <a:solidFill>
                <a:schemeClr val="tx1"/>
              </a:solidFill>
            </a:endParaRPr>
          </a:p>
          <a:p>
            <a:r>
              <a:rPr lang="ja-JP" altLang="en-US" dirty="0">
                <a:solidFill>
                  <a:schemeClr val="tx1"/>
                </a:solidFill>
              </a:rPr>
              <a:t>実施時期：</a:t>
            </a:r>
            <a:r>
              <a:rPr lang="en-IN" dirty="0">
                <a:solidFill>
                  <a:schemeClr val="tx1"/>
                </a:solidFill>
              </a:rPr>
              <a:t>2019</a:t>
            </a:r>
            <a:r>
              <a:rPr lang="ja-JP" altLang="en-US" dirty="0">
                <a:solidFill>
                  <a:schemeClr val="tx1"/>
                </a:solidFill>
              </a:rPr>
              <a:t>年</a:t>
            </a:r>
            <a:r>
              <a:rPr lang="en-IN" dirty="0">
                <a:solidFill>
                  <a:schemeClr val="tx1"/>
                </a:solidFill>
              </a:rPr>
              <a:t>11</a:t>
            </a:r>
            <a:r>
              <a:rPr lang="ja-JP" altLang="en-US" dirty="0">
                <a:solidFill>
                  <a:schemeClr val="tx1"/>
                </a:solidFill>
              </a:rPr>
              <a:t>月</a:t>
            </a:r>
            <a:endParaRPr lang="en-IN" dirty="0">
              <a:solidFill>
                <a:schemeClr val="tx1"/>
              </a:solidFill>
            </a:endParaRPr>
          </a:p>
        </p:txBody>
      </p:sp>
      <p:sp>
        <p:nvSpPr>
          <p:cNvPr id="20" name="テキスト ボックス 19">
            <a:extLst>
              <a:ext uri="{FF2B5EF4-FFF2-40B4-BE49-F238E27FC236}">
                <a16:creationId xmlns:a16="http://schemas.microsoft.com/office/drawing/2014/main" id="{A9D220DE-5C0B-4457-B2D6-337740DB9B11}"/>
              </a:ext>
            </a:extLst>
          </p:cNvPr>
          <p:cNvSpPr txBox="1"/>
          <p:nvPr/>
        </p:nvSpPr>
        <p:spPr>
          <a:xfrm>
            <a:off x="152884" y="5941827"/>
            <a:ext cx="4283545" cy="369332"/>
          </a:xfrm>
          <a:prstGeom prst="rect">
            <a:avLst/>
          </a:prstGeom>
          <a:noFill/>
        </p:spPr>
        <p:txBody>
          <a:bodyPr wrap="none" rtlCol="0">
            <a:spAutoFit/>
          </a:bodyPr>
          <a:lstStyle/>
          <a:p>
            <a:r>
              <a:rPr lang="ja-JP" altLang="en-US" b="1" dirty="0">
                <a:solidFill>
                  <a:schemeClr val="accent1"/>
                </a:solidFill>
                <a:latin typeface="MS PGothic" panose="020B0600070205080204" pitchFamily="34" charset="-128"/>
                <a:ea typeface="MS PGothic" panose="020B0600070205080204" pitchFamily="34" charset="-128"/>
              </a:rPr>
              <a:t>プロジェクト</a:t>
            </a:r>
            <a:r>
              <a:rPr lang="en-US" altLang="ja-JP" b="1" dirty="0">
                <a:solidFill>
                  <a:schemeClr val="accent1"/>
                </a:solidFill>
                <a:latin typeface="MS PGothic" panose="020B0600070205080204" pitchFamily="34" charset="-128"/>
                <a:ea typeface="MS PGothic" panose="020B0600070205080204" pitchFamily="34" charset="-128"/>
              </a:rPr>
              <a:t>1 </a:t>
            </a:r>
            <a:r>
              <a:rPr lang="ja-JP" altLang="en-US" b="1" dirty="0">
                <a:solidFill>
                  <a:schemeClr val="accent1"/>
                </a:solidFill>
                <a:latin typeface="MS PGothic" panose="020B0600070205080204" pitchFamily="34" charset="-128"/>
                <a:ea typeface="MS PGothic" panose="020B0600070205080204" pitchFamily="34" charset="-128"/>
              </a:rPr>
              <a:t>講演会、勉強会などの充実</a:t>
            </a:r>
            <a:endParaRPr lang="en-IN" b="1" dirty="0">
              <a:solidFill>
                <a:schemeClr val="accent1"/>
              </a:solidFill>
              <a:latin typeface="MS PGothic" panose="020B0600070205080204" pitchFamily="34" charset="-128"/>
              <a:ea typeface="MS PGothic" panose="020B0600070205080204" pitchFamily="34" charset="-128"/>
            </a:endParaRPr>
          </a:p>
        </p:txBody>
      </p:sp>
      <p:sp>
        <p:nvSpPr>
          <p:cNvPr id="22" name="テキスト ボックス 21">
            <a:extLst>
              <a:ext uri="{FF2B5EF4-FFF2-40B4-BE49-F238E27FC236}">
                <a16:creationId xmlns:a16="http://schemas.microsoft.com/office/drawing/2014/main" id="{35299DDD-9BF9-4003-BA59-BF4A4A32D664}"/>
              </a:ext>
            </a:extLst>
          </p:cNvPr>
          <p:cNvSpPr txBox="1"/>
          <p:nvPr/>
        </p:nvSpPr>
        <p:spPr>
          <a:xfrm>
            <a:off x="4667385" y="5932731"/>
            <a:ext cx="4515980" cy="369332"/>
          </a:xfrm>
          <a:prstGeom prst="rect">
            <a:avLst/>
          </a:prstGeom>
          <a:noFill/>
        </p:spPr>
        <p:txBody>
          <a:bodyPr wrap="none" rtlCol="0">
            <a:spAutoFit/>
          </a:bodyPr>
          <a:lstStyle/>
          <a:p>
            <a:r>
              <a:rPr lang="ja-JP" altLang="en-US" b="1" dirty="0">
                <a:solidFill>
                  <a:srgbClr val="FF0000"/>
                </a:solidFill>
                <a:latin typeface="MS PGothic" panose="020B0600070205080204" pitchFamily="34" charset="-128"/>
                <a:ea typeface="MS PGothic" panose="020B0600070205080204" pitchFamily="34" charset="-128"/>
              </a:rPr>
              <a:t>プロジェクト</a:t>
            </a:r>
            <a:r>
              <a:rPr lang="en-US" altLang="ja-JP" b="1" dirty="0">
                <a:solidFill>
                  <a:srgbClr val="FF0000"/>
                </a:solidFill>
                <a:latin typeface="MS PGothic" panose="020B0600070205080204" pitchFamily="34" charset="-128"/>
                <a:ea typeface="MS PGothic" panose="020B0600070205080204" pitchFamily="34" charset="-128"/>
              </a:rPr>
              <a:t>2</a:t>
            </a:r>
            <a:r>
              <a:rPr lang="ja-JP" altLang="en-US" b="1" dirty="0">
                <a:solidFill>
                  <a:srgbClr val="FF0000"/>
                </a:solidFill>
                <a:latin typeface="MS PGothic" panose="020B0600070205080204" pitchFamily="34" charset="-128"/>
                <a:ea typeface="MS PGothic" panose="020B0600070205080204" pitchFamily="34" charset="-128"/>
              </a:rPr>
              <a:t>　部会および建議書活動の充実</a:t>
            </a:r>
            <a:endParaRPr lang="en-IN" b="1" dirty="0">
              <a:solidFill>
                <a:srgbClr val="FF0000"/>
              </a:solidFill>
              <a:latin typeface="MS PGothic" panose="020B0600070205080204" pitchFamily="34" charset="-128"/>
              <a:ea typeface="MS PGothic" panose="020B0600070205080204" pitchFamily="34" charset="-128"/>
            </a:endParaRPr>
          </a:p>
        </p:txBody>
      </p:sp>
      <p:sp>
        <p:nvSpPr>
          <p:cNvPr id="2" name="吹き出し: 角を丸めた四角形 1">
            <a:extLst>
              <a:ext uri="{FF2B5EF4-FFF2-40B4-BE49-F238E27FC236}">
                <a16:creationId xmlns:a16="http://schemas.microsoft.com/office/drawing/2014/main" id="{82F0B801-529F-4A01-8DA5-C0D35A3625A1}"/>
              </a:ext>
            </a:extLst>
          </p:cNvPr>
          <p:cNvSpPr/>
          <p:nvPr/>
        </p:nvSpPr>
        <p:spPr>
          <a:xfrm>
            <a:off x="2296634" y="4339851"/>
            <a:ext cx="3923414" cy="1475668"/>
          </a:xfrm>
          <a:prstGeom prst="wedgeRoundRectCallout">
            <a:avLst>
              <a:gd name="adj1" fmla="val -48655"/>
              <a:gd name="adj2" fmla="val 59419"/>
              <a:gd name="adj3" fmla="val 16667"/>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吹き出し: 角を丸めた四角形 14">
            <a:extLst>
              <a:ext uri="{FF2B5EF4-FFF2-40B4-BE49-F238E27FC236}">
                <a16:creationId xmlns:a16="http://schemas.microsoft.com/office/drawing/2014/main" id="{083FFF6F-A330-4E5B-AF1D-9882A50F2126}"/>
              </a:ext>
            </a:extLst>
          </p:cNvPr>
          <p:cNvSpPr/>
          <p:nvPr/>
        </p:nvSpPr>
        <p:spPr>
          <a:xfrm>
            <a:off x="3906981" y="4403418"/>
            <a:ext cx="3163670" cy="1211965"/>
          </a:xfrm>
          <a:prstGeom prst="wedgeRoundRectCallout">
            <a:avLst>
              <a:gd name="adj1" fmla="val 19025"/>
              <a:gd name="adj2" fmla="val 80307"/>
              <a:gd name="adj3" fmla="val 16667"/>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テキスト ボックス 15">
            <a:extLst>
              <a:ext uri="{FF2B5EF4-FFF2-40B4-BE49-F238E27FC236}">
                <a16:creationId xmlns:a16="http://schemas.microsoft.com/office/drawing/2014/main" id="{EC6E7B46-733F-4EA7-A06E-C74BC32AB471}"/>
              </a:ext>
            </a:extLst>
          </p:cNvPr>
          <p:cNvSpPr txBox="1"/>
          <p:nvPr/>
        </p:nvSpPr>
        <p:spPr>
          <a:xfrm>
            <a:off x="9607919" y="5009400"/>
            <a:ext cx="2492990" cy="923330"/>
          </a:xfrm>
          <a:prstGeom prst="rect">
            <a:avLst/>
          </a:prstGeom>
          <a:noFill/>
        </p:spPr>
        <p:txBody>
          <a:bodyPr wrap="none" rtlCol="0">
            <a:spAutoFit/>
          </a:bodyPr>
          <a:lstStyle/>
          <a:p>
            <a:r>
              <a:rPr lang="ja-JP" altLang="en-US" b="1" dirty="0">
                <a:solidFill>
                  <a:schemeClr val="accent6">
                    <a:lumMod val="75000"/>
                  </a:schemeClr>
                </a:solidFill>
                <a:latin typeface="MS PGothic" panose="020B0600070205080204" pitchFamily="34" charset="-128"/>
                <a:ea typeface="MS PGothic" panose="020B0600070205080204" pitchFamily="34" charset="-128"/>
              </a:rPr>
              <a:t>プロジェクト</a:t>
            </a:r>
            <a:r>
              <a:rPr lang="en-US" altLang="ja-JP" b="1" dirty="0">
                <a:solidFill>
                  <a:schemeClr val="accent6">
                    <a:lumMod val="75000"/>
                  </a:schemeClr>
                </a:solidFill>
                <a:latin typeface="MS PGothic" panose="020B0600070205080204" pitchFamily="34" charset="-128"/>
                <a:ea typeface="MS PGothic" panose="020B0600070205080204" pitchFamily="34" charset="-128"/>
              </a:rPr>
              <a:t>3 </a:t>
            </a:r>
          </a:p>
          <a:p>
            <a:r>
              <a:rPr lang="ja-JP" altLang="en-US" b="1" dirty="0">
                <a:solidFill>
                  <a:schemeClr val="accent6">
                    <a:lumMod val="75000"/>
                  </a:schemeClr>
                </a:solidFill>
              </a:rPr>
              <a:t>広報、宣伝活動の充実</a:t>
            </a:r>
            <a:endParaRPr lang="en-IN" altLang="ja-JP" b="1" dirty="0">
              <a:solidFill>
                <a:schemeClr val="accent6">
                  <a:lumMod val="75000"/>
                </a:schemeClr>
              </a:solidFill>
            </a:endParaRPr>
          </a:p>
          <a:p>
            <a:r>
              <a:rPr lang="ja-JP" altLang="en-US" b="1" dirty="0">
                <a:solidFill>
                  <a:schemeClr val="accent6">
                    <a:lumMod val="75000"/>
                  </a:schemeClr>
                </a:solidFill>
                <a:latin typeface="MS PGothic" panose="020B0600070205080204" pitchFamily="34" charset="-128"/>
                <a:ea typeface="MS PGothic" panose="020B0600070205080204" pitchFamily="34" charset="-128"/>
              </a:rPr>
              <a:t>活動全体の底上げ</a:t>
            </a:r>
            <a:endParaRPr lang="en-IN" b="1" dirty="0">
              <a:solidFill>
                <a:schemeClr val="accent6">
                  <a:lumMod val="75000"/>
                </a:schemeClr>
              </a:solidFill>
              <a:latin typeface="MS PGothic" panose="020B0600070205080204" pitchFamily="34" charset="-128"/>
              <a:ea typeface="MS PGothic" panose="020B0600070205080204" pitchFamily="34" charset="-128"/>
            </a:endParaRPr>
          </a:p>
        </p:txBody>
      </p:sp>
      <p:sp>
        <p:nvSpPr>
          <p:cNvPr id="17" name="吹き出し: 角を丸めた四角形 16">
            <a:extLst>
              <a:ext uri="{FF2B5EF4-FFF2-40B4-BE49-F238E27FC236}">
                <a16:creationId xmlns:a16="http://schemas.microsoft.com/office/drawing/2014/main" id="{8257175A-0651-4A35-9847-FB2CDE870D94}"/>
              </a:ext>
            </a:extLst>
          </p:cNvPr>
          <p:cNvSpPr/>
          <p:nvPr/>
        </p:nvSpPr>
        <p:spPr>
          <a:xfrm>
            <a:off x="2169043" y="4157336"/>
            <a:ext cx="7327948" cy="1753953"/>
          </a:xfrm>
          <a:prstGeom prst="wedgeRoundRectCallout">
            <a:avLst>
              <a:gd name="adj1" fmla="val 53853"/>
              <a:gd name="adj2" fmla="val -2780"/>
              <a:gd name="adj3" fmla="val 16667"/>
            </a:avLst>
          </a:prstGeom>
          <a:noFill/>
          <a:ln w="2540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テキスト ボックス 17">
            <a:extLst>
              <a:ext uri="{FF2B5EF4-FFF2-40B4-BE49-F238E27FC236}">
                <a16:creationId xmlns:a16="http://schemas.microsoft.com/office/drawing/2014/main" id="{2432451C-0DF3-4FD8-B60F-D164FAAD696D}"/>
              </a:ext>
            </a:extLst>
          </p:cNvPr>
          <p:cNvSpPr txBox="1"/>
          <p:nvPr/>
        </p:nvSpPr>
        <p:spPr>
          <a:xfrm>
            <a:off x="11665" y="-11210"/>
            <a:ext cx="4977585" cy="707886"/>
          </a:xfrm>
          <a:prstGeom prst="rect">
            <a:avLst/>
          </a:prstGeom>
          <a:noFill/>
          <a:ln>
            <a:solidFill>
              <a:schemeClr val="tx1"/>
            </a:solidFill>
          </a:ln>
        </p:spPr>
        <p:txBody>
          <a:bodyPr wrap="square" rtlCol="0">
            <a:spAutoFit/>
          </a:bodyPr>
          <a:lstStyle/>
          <a:p>
            <a:r>
              <a:rPr lang="en-US" altLang="ja-JP" sz="4000" dirty="0"/>
              <a:t>2020</a:t>
            </a:r>
            <a:r>
              <a:rPr lang="ja-JP" altLang="en-US" sz="4000" dirty="0"/>
              <a:t>年度活動方針</a:t>
            </a:r>
            <a:endParaRPr lang="en-IN" sz="4000" dirty="0"/>
          </a:p>
        </p:txBody>
      </p:sp>
    </p:spTree>
    <p:extLst>
      <p:ext uri="{BB962C8B-B14F-4D97-AF65-F5344CB8AC3E}">
        <p14:creationId xmlns:p14="http://schemas.microsoft.com/office/powerpoint/2010/main" val="200468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type="lt">
                                    <p:tmPct val="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5" presetClass="emph" presetSubtype="0" grpId="0" nodeType="afterEffect">
                                  <p:stCondLst>
                                    <p:cond delay="0"/>
                                  </p:stCondLst>
                                  <p:iterate type="lt">
                                    <p:tmAbs val="25"/>
                                  </p:iterate>
                                  <p:childTnLst>
                                    <p:set>
                                      <p:cBhvr override="childStyle">
                                        <p:cTn id="10" dur="indefinite"/>
                                        <p:tgtEl>
                                          <p:spTgt spid="11"/>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07C76978-4E5E-4285-AA03-6C1A5A37102F}"/>
              </a:ext>
            </a:extLst>
          </p:cNvPr>
          <p:cNvSpPr txBox="1"/>
          <p:nvPr/>
        </p:nvSpPr>
        <p:spPr>
          <a:xfrm>
            <a:off x="-4114" y="-6369"/>
            <a:ext cx="12196113" cy="707886"/>
          </a:xfrm>
          <a:prstGeom prst="rect">
            <a:avLst/>
          </a:prstGeom>
          <a:solidFill>
            <a:schemeClr val="accent1">
              <a:lumMod val="40000"/>
              <a:lumOff val="60000"/>
            </a:schemeClr>
          </a:solidFill>
          <a:ln>
            <a:solidFill>
              <a:schemeClr val="accent1">
                <a:lumMod val="40000"/>
                <a:lumOff val="60000"/>
              </a:schemeClr>
            </a:solidFill>
          </a:ln>
        </p:spPr>
        <p:txBody>
          <a:bodyPr wrap="square" rtlCol="0">
            <a:spAutoFit/>
          </a:bodyPr>
          <a:lstStyle/>
          <a:p>
            <a:r>
              <a:rPr lang="ja-JP" altLang="en-US" sz="4000" dirty="0">
                <a:latin typeface="MS PGothic" panose="020B0600070205080204" pitchFamily="34" charset="-128"/>
                <a:ea typeface="MS PGothic" panose="020B0600070205080204" pitchFamily="34" charset="-128"/>
              </a:rPr>
              <a:t>プロジェクト</a:t>
            </a:r>
            <a:r>
              <a:rPr lang="en-US" altLang="ja-JP" sz="4000" dirty="0">
                <a:latin typeface="MS PGothic" panose="020B0600070205080204" pitchFamily="34" charset="-128"/>
                <a:ea typeface="MS PGothic" panose="020B0600070205080204" pitchFamily="34" charset="-128"/>
              </a:rPr>
              <a:t>1</a:t>
            </a:r>
            <a:r>
              <a:rPr lang="ja-JP" altLang="en-US" sz="4000" dirty="0">
                <a:latin typeface="MS PGothic" panose="020B0600070205080204" pitchFamily="34" charset="-128"/>
                <a:ea typeface="MS PGothic" panose="020B0600070205080204" pitchFamily="34" charset="-128"/>
              </a:rPr>
              <a:t>　講演会、勉強会などの充実</a:t>
            </a:r>
          </a:p>
        </p:txBody>
      </p:sp>
      <p:sp>
        <p:nvSpPr>
          <p:cNvPr id="7" name="スライド番号プレースホルダー 6">
            <a:extLst>
              <a:ext uri="{FF2B5EF4-FFF2-40B4-BE49-F238E27FC236}">
                <a16:creationId xmlns:a16="http://schemas.microsoft.com/office/drawing/2014/main" id="{9C6C50B6-1D4F-40E1-A87B-B74C72C7D4A6}"/>
              </a:ext>
            </a:extLst>
          </p:cNvPr>
          <p:cNvSpPr>
            <a:spLocks noGrp="1"/>
          </p:cNvSpPr>
          <p:nvPr>
            <p:ph type="sldNum" sz="quarter" idx="12"/>
          </p:nvPr>
        </p:nvSpPr>
        <p:spPr>
          <a:xfrm>
            <a:off x="7945726" y="6175265"/>
            <a:ext cx="2743200" cy="365125"/>
          </a:xfrm>
        </p:spPr>
        <p:txBody>
          <a:bodyPr/>
          <a:lstStyle/>
          <a:p>
            <a:fld id="{7F41CD96-F627-4A50-830D-F1D063E018F0}" type="slidenum">
              <a:rPr lang="en-US" smtClean="0">
                <a:latin typeface="MS PGothic" panose="020B0600070205080204" pitchFamily="34" charset="-128"/>
                <a:ea typeface="MS PGothic" panose="020B0600070205080204" pitchFamily="34" charset="-128"/>
              </a:rPr>
              <a:t>6</a:t>
            </a:fld>
            <a:endParaRPr lang="en-US">
              <a:latin typeface="MS PGothic" panose="020B0600070205080204" pitchFamily="34" charset="-128"/>
              <a:ea typeface="MS PGothic" panose="020B0600070205080204" pitchFamily="34" charset="-128"/>
            </a:endParaRPr>
          </a:p>
        </p:txBody>
      </p:sp>
      <p:pic>
        <p:nvPicPr>
          <p:cNvPr id="9" name="Picture 2" descr="JCCII LOGO">
            <a:extLst>
              <a:ext uri="{FF2B5EF4-FFF2-40B4-BE49-F238E27FC236}">
                <a16:creationId xmlns:a16="http://schemas.microsoft.com/office/drawing/2014/main" id="{83C02095-8F6C-46AB-8BAA-DA191C421A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7578" y="-4445"/>
            <a:ext cx="2172758" cy="705961"/>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E33360CB-2882-40A8-928F-EFD2FE38E77A}"/>
              </a:ext>
            </a:extLst>
          </p:cNvPr>
          <p:cNvSpPr/>
          <p:nvPr/>
        </p:nvSpPr>
        <p:spPr>
          <a:xfrm>
            <a:off x="790137" y="837771"/>
            <a:ext cx="2417329" cy="69195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S PGothic" panose="020B0600070205080204" pitchFamily="34" charset="-128"/>
                <a:ea typeface="MS PGothic" panose="020B0600070205080204" pitchFamily="34" charset="-128"/>
              </a:rPr>
              <a:t>目的</a:t>
            </a:r>
          </a:p>
        </p:txBody>
      </p:sp>
      <p:sp>
        <p:nvSpPr>
          <p:cNvPr id="11" name="正方形/長方形 10">
            <a:extLst>
              <a:ext uri="{FF2B5EF4-FFF2-40B4-BE49-F238E27FC236}">
                <a16:creationId xmlns:a16="http://schemas.microsoft.com/office/drawing/2014/main" id="{1C774854-9984-4F3B-BD9B-24D18283F2A9}"/>
              </a:ext>
            </a:extLst>
          </p:cNvPr>
          <p:cNvSpPr/>
          <p:nvPr/>
        </p:nvSpPr>
        <p:spPr>
          <a:xfrm>
            <a:off x="2949679" y="837771"/>
            <a:ext cx="8311836" cy="69195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S PGothic" panose="020B0600070205080204" pitchFamily="34" charset="-128"/>
                <a:ea typeface="MS PGothic" panose="020B0600070205080204" pitchFamily="34" charset="-128"/>
              </a:rPr>
              <a:t>インドビジネスに必要な知識の向上により円滑かつ効率的な事業運営</a:t>
            </a:r>
          </a:p>
        </p:txBody>
      </p:sp>
      <p:sp>
        <p:nvSpPr>
          <p:cNvPr id="12" name="正方形/長方形 11">
            <a:extLst>
              <a:ext uri="{FF2B5EF4-FFF2-40B4-BE49-F238E27FC236}">
                <a16:creationId xmlns:a16="http://schemas.microsoft.com/office/drawing/2014/main" id="{DA8BA3D0-E30E-44B1-BF50-376DB95E4DD4}"/>
              </a:ext>
            </a:extLst>
          </p:cNvPr>
          <p:cNvSpPr/>
          <p:nvPr/>
        </p:nvSpPr>
        <p:spPr>
          <a:xfrm>
            <a:off x="790137" y="1687472"/>
            <a:ext cx="2417329" cy="69195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MS PGothic" panose="020B0600070205080204" pitchFamily="34" charset="-128"/>
                <a:ea typeface="MS PGothic" panose="020B0600070205080204" pitchFamily="34" charset="-128"/>
              </a:rPr>
              <a:t>概要</a:t>
            </a:r>
            <a:endParaRPr kumimoji="1" lang="ja-JP" altLang="en-US" sz="3600" b="1" dirty="0">
              <a:solidFill>
                <a:schemeClr val="tx1"/>
              </a:solidFill>
              <a:latin typeface="MS PGothic" panose="020B0600070205080204" pitchFamily="34" charset="-128"/>
              <a:ea typeface="MS PGothic" panose="020B0600070205080204" pitchFamily="34" charset="-128"/>
            </a:endParaRPr>
          </a:p>
        </p:txBody>
      </p:sp>
      <p:sp>
        <p:nvSpPr>
          <p:cNvPr id="13" name="正方形/長方形 12">
            <a:extLst>
              <a:ext uri="{FF2B5EF4-FFF2-40B4-BE49-F238E27FC236}">
                <a16:creationId xmlns:a16="http://schemas.microsoft.com/office/drawing/2014/main" id="{E91F8FBE-73B2-4095-BF30-5AC983D9EDE6}"/>
              </a:ext>
            </a:extLst>
          </p:cNvPr>
          <p:cNvSpPr/>
          <p:nvPr/>
        </p:nvSpPr>
        <p:spPr>
          <a:xfrm>
            <a:off x="2949679" y="1687472"/>
            <a:ext cx="8311836" cy="69195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S PGothic" panose="020B0600070205080204" pitchFamily="34" charset="-128"/>
                <a:ea typeface="MS PGothic" panose="020B0600070205080204" pitchFamily="34" charset="-128"/>
              </a:rPr>
              <a:t>講演会、セミナー、勉強会などを会員ニーズに基づき実施する仕組みを提供</a:t>
            </a:r>
          </a:p>
        </p:txBody>
      </p:sp>
      <p:sp>
        <p:nvSpPr>
          <p:cNvPr id="14" name="正方形/長方形 13">
            <a:extLst>
              <a:ext uri="{FF2B5EF4-FFF2-40B4-BE49-F238E27FC236}">
                <a16:creationId xmlns:a16="http://schemas.microsoft.com/office/drawing/2014/main" id="{06FA66FB-5EF8-4983-9DB7-9FC482EB754D}"/>
              </a:ext>
            </a:extLst>
          </p:cNvPr>
          <p:cNvSpPr/>
          <p:nvPr/>
        </p:nvSpPr>
        <p:spPr>
          <a:xfrm>
            <a:off x="790137" y="2508703"/>
            <a:ext cx="2191602" cy="826204"/>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MS PGothic" panose="020B0600070205080204" pitchFamily="34" charset="-128"/>
                <a:ea typeface="MS PGothic" panose="020B0600070205080204" pitchFamily="34" charset="-128"/>
              </a:rPr>
              <a:t>具体的に</a:t>
            </a:r>
            <a:endParaRPr kumimoji="1" lang="ja-JP" altLang="en-US" sz="3600" b="1" dirty="0">
              <a:solidFill>
                <a:schemeClr val="tx1"/>
              </a:solidFill>
              <a:latin typeface="MS PGothic" panose="020B0600070205080204" pitchFamily="34" charset="-128"/>
              <a:ea typeface="MS PGothic" panose="020B0600070205080204" pitchFamily="34" charset="-128"/>
            </a:endParaRPr>
          </a:p>
        </p:txBody>
      </p:sp>
      <p:sp>
        <p:nvSpPr>
          <p:cNvPr id="15" name="正方形/長方形 14">
            <a:extLst>
              <a:ext uri="{FF2B5EF4-FFF2-40B4-BE49-F238E27FC236}">
                <a16:creationId xmlns:a16="http://schemas.microsoft.com/office/drawing/2014/main" id="{CB621003-7FBB-42EF-8B49-4798D2C4A7FB}"/>
              </a:ext>
            </a:extLst>
          </p:cNvPr>
          <p:cNvSpPr/>
          <p:nvPr/>
        </p:nvSpPr>
        <p:spPr>
          <a:xfrm>
            <a:off x="2949679" y="2508703"/>
            <a:ext cx="8311836" cy="826204"/>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S PGothic" panose="020B0600070205080204" pitchFamily="34" charset="-128"/>
                <a:ea typeface="MS PGothic" panose="020B0600070205080204" pitchFamily="34" charset="-128"/>
              </a:rPr>
              <a:t>会員企業に「受講したい」、もしくは「提供したい」テーマ、内容、対象、頻度などを募集 </a:t>
            </a:r>
            <a:endParaRPr kumimoji="1" lang="en-US" altLang="ja-JP" dirty="0">
              <a:solidFill>
                <a:schemeClr val="tx1"/>
              </a:solidFill>
              <a:latin typeface="MS PGothic" panose="020B0600070205080204" pitchFamily="34" charset="-128"/>
              <a:ea typeface="MS PGothic" panose="020B0600070205080204" pitchFamily="34" charset="-128"/>
            </a:endParaRPr>
          </a:p>
          <a:p>
            <a:r>
              <a:rPr kumimoji="1" lang="ja-JP" altLang="en-US" dirty="0">
                <a:solidFill>
                  <a:schemeClr val="tx1"/>
                </a:solidFill>
                <a:latin typeface="MS PGothic" panose="020B0600070205080204" pitchFamily="34" charset="-128"/>
                <a:ea typeface="MS PGothic" panose="020B0600070205080204" pitchFamily="34" charset="-128"/>
              </a:rPr>
              <a:t>→双方のニーズを調整し講演会、セミナー、勉強会を実施</a:t>
            </a:r>
          </a:p>
        </p:txBody>
      </p:sp>
      <p:sp>
        <p:nvSpPr>
          <p:cNvPr id="16" name="正方形/長方形 15">
            <a:extLst>
              <a:ext uri="{FF2B5EF4-FFF2-40B4-BE49-F238E27FC236}">
                <a16:creationId xmlns:a16="http://schemas.microsoft.com/office/drawing/2014/main" id="{646A9090-3981-4F27-93F3-5C1AAA45997E}"/>
              </a:ext>
            </a:extLst>
          </p:cNvPr>
          <p:cNvSpPr/>
          <p:nvPr/>
        </p:nvSpPr>
        <p:spPr>
          <a:xfrm>
            <a:off x="821373" y="3507159"/>
            <a:ext cx="2159542" cy="56585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MS PGothic" panose="020B0600070205080204" pitchFamily="34" charset="-128"/>
                <a:ea typeface="MS PGothic" panose="020B0600070205080204" pitchFamily="34" charset="-128"/>
              </a:rPr>
              <a:t>将来的に</a:t>
            </a:r>
            <a:endParaRPr kumimoji="1" lang="ja-JP" altLang="en-US" sz="3600" b="1" dirty="0">
              <a:solidFill>
                <a:schemeClr val="tx1"/>
              </a:solidFill>
              <a:latin typeface="MS PGothic" panose="020B0600070205080204" pitchFamily="34" charset="-128"/>
              <a:ea typeface="MS PGothic" panose="020B0600070205080204" pitchFamily="34" charset="-128"/>
            </a:endParaRPr>
          </a:p>
        </p:txBody>
      </p:sp>
      <p:sp>
        <p:nvSpPr>
          <p:cNvPr id="20" name="円/楕円 12" descr="ベージュの円/楕円">
            <a:extLst>
              <a:ext uri="{FF2B5EF4-FFF2-40B4-BE49-F238E27FC236}">
                <a16:creationId xmlns:a16="http://schemas.microsoft.com/office/drawing/2014/main" id="{463ACD1B-8307-40B0-AE04-8960AA1D4ED6}"/>
              </a:ext>
            </a:extLst>
          </p:cNvPr>
          <p:cNvSpPr/>
          <p:nvPr/>
        </p:nvSpPr>
        <p:spPr>
          <a:xfrm>
            <a:off x="11562237" y="7857449"/>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4" name="コンテンツ プレースホルダー 6">
            <a:extLst>
              <a:ext uri="{FF2B5EF4-FFF2-40B4-BE49-F238E27FC236}">
                <a16:creationId xmlns:a16="http://schemas.microsoft.com/office/drawing/2014/main" id="{8766447A-F963-4BE1-B36C-FB396209FBBA}"/>
              </a:ext>
            </a:extLst>
          </p:cNvPr>
          <p:cNvSpPr txBox="1">
            <a:spLocks/>
          </p:cNvSpPr>
          <p:nvPr/>
        </p:nvSpPr>
        <p:spPr>
          <a:xfrm>
            <a:off x="4553711" y="5064063"/>
            <a:ext cx="3361615" cy="3423953"/>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spcBef>
                <a:spcPts val="600"/>
              </a:spcBef>
              <a:buClr>
                <a:schemeClr val="accent1"/>
              </a:buClr>
            </a:pPr>
            <a:r>
              <a:rPr lang="en-US" altLang="ja-JP">
                <a:solidFill>
                  <a:srgbClr val="FFFFFF"/>
                </a:solidFill>
                <a:latin typeface="Meiryo UI" panose="020B0604030504040204" pitchFamily="50" charset="-128"/>
                <a:ea typeface="Meiryo UI" panose="020B0604030504040204" pitchFamily="50" charset="-128"/>
                <a:cs typeface="Arial"/>
              </a:rPr>
              <a:t>hendrerit</a:t>
            </a:r>
            <a:r>
              <a:rPr lang="ja-JP" altLang="en-US">
                <a:solidFill>
                  <a:srgbClr val="FFFFFF"/>
                </a:solidFill>
                <a:latin typeface="Meiryo UI" panose="020B0604030504040204" pitchFamily="50" charset="-128"/>
                <a:ea typeface="Meiryo UI" panose="020B0604030504040204" pitchFamily="50" charset="-128"/>
                <a:cs typeface="Arial"/>
              </a:rPr>
              <a:t> </a:t>
            </a:r>
            <a:r>
              <a:rPr lang="en-US" altLang="ja-JP">
                <a:solidFill>
                  <a:srgbClr val="FFFFFF"/>
                </a:solidFill>
                <a:latin typeface="Meiryo UI" panose="020B0604030504040204" pitchFamily="50" charset="-128"/>
                <a:ea typeface="Meiryo UI" panose="020B0604030504040204" pitchFamily="50" charset="-128"/>
                <a:cs typeface="Arial"/>
              </a:rPr>
              <a:t>ultrices</a:t>
            </a:r>
            <a:r>
              <a:rPr lang="ja-JP" altLang="en-US">
                <a:solidFill>
                  <a:srgbClr val="FFFFFF"/>
                </a:solidFill>
                <a:latin typeface="Meiryo UI" panose="020B0604030504040204" pitchFamily="50" charset="-128"/>
                <a:ea typeface="Meiryo UI" panose="020B0604030504040204" pitchFamily="50" charset="-128"/>
                <a:cs typeface="Arial"/>
              </a:rPr>
              <a:t> </a:t>
            </a:r>
            <a:r>
              <a:rPr lang="en-US" altLang="ja-JP">
                <a:solidFill>
                  <a:srgbClr val="FFFFFF"/>
                </a:solidFill>
                <a:latin typeface="Meiryo UI" panose="020B0604030504040204" pitchFamily="50" charset="-128"/>
                <a:ea typeface="Meiryo UI" panose="020B0604030504040204" pitchFamily="50" charset="-128"/>
                <a:cs typeface="Arial"/>
              </a:rPr>
              <a:t>eu.</a:t>
            </a:r>
            <a:endParaRPr lang="ja-JP" altLang="en-US" dirty="0">
              <a:solidFill>
                <a:srgbClr val="FFFFFF"/>
              </a:solidFill>
              <a:latin typeface="Meiryo UI" panose="020B0604030504040204" pitchFamily="50" charset="-128"/>
              <a:ea typeface="Meiryo UI" panose="020B0604030504040204" pitchFamily="50" charset="-128"/>
              <a:cs typeface="Arial"/>
            </a:endParaRPr>
          </a:p>
        </p:txBody>
      </p:sp>
      <p:sp>
        <p:nvSpPr>
          <p:cNvPr id="25" name="スライド番号プレースホルダー 7">
            <a:extLst>
              <a:ext uri="{FF2B5EF4-FFF2-40B4-BE49-F238E27FC236}">
                <a16:creationId xmlns:a16="http://schemas.microsoft.com/office/drawing/2014/main" id="{72D6D2D7-03F0-4E62-865D-63D86AB64D0F}"/>
              </a:ext>
            </a:extLst>
          </p:cNvPr>
          <p:cNvSpPr txBox="1">
            <a:spLocks/>
          </p:cNvSpPr>
          <p:nvPr/>
        </p:nvSpPr>
        <p:spPr>
          <a:xfrm>
            <a:off x="11470930" y="7813711"/>
            <a:ext cx="35711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2EE24B5-652C-4DB5-B7C3-B5BBEC1280B1}" type="slidenum">
              <a:rPr lang="en-US" altLang="ja-JP" smtClean="0">
                <a:latin typeface="Meiryo UI" panose="020B0604030504040204" pitchFamily="50" charset="-128"/>
                <a:ea typeface="Meiryo UI" panose="020B0604030504040204" pitchFamily="50" charset="-128"/>
              </a:rPr>
              <a:pPr/>
              <a:t>6</a:t>
            </a:fld>
            <a:endParaRPr lang="ja-JP" altLang="en-US" dirty="0">
              <a:latin typeface="Meiryo UI" panose="020B0604030504040204" pitchFamily="50" charset="-128"/>
              <a:ea typeface="Meiryo UI" panose="020B0604030504040204" pitchFamily="50" charset="-128"/>
            </a:endParaRPr>
          </a:p>
        </p:txBody>
      </p:sp>
      <p:sp>
        <p:nvSpPr>
          <p:cNvPr id="28" name="コンテンツ プレースホルダー 6">
            <a:extLst>
              <a:ext uri="{FF2B5EF4-FFF2-40B4-BE49-F238E27FC236}">
                <a16:creationId xmlns:a16="http://schemas.microsoft.com/office/drawing/2014/main" id="{D56423F3-2026-4C2B-9942-93CBA7482836}"/>
              </a:ext>
            </a:extLst>
          </p:cNvPr>
          <p:cNvSpPr txBox="1">
            <a:spLocks/>
          </p:cNvSpPr>
          <p:nvPr/>
        </p:nvSpPr>
        <p:spPr>
          <a:xfrm>
            <a:off x="8552751" y="5066907"/>
            <a:ext cx="3132000" cy="27556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00000"/>
              </a:lnSpc>
              <a:spcBef>
                <a:spcPts val="600"/>
              </a:spcBef>
              <a:buClr>
                <a:schemeClr val="accent1"/>
              </a:buClr>
            </a:pPr>
            <a:r>
              <a:rPr lang="en-US" altLang="ja-JP" dirty="0">
                <a:solidFill>
                  <a:srgbClr val="FFFFFF"/>
                </a:solidFill>
                <a:latin typeface="Meiryo UI" panose="020B0604030504040204" pitchFamily="50" charset="-128"/>
                <a:ea typeface="Meiryo UI" panose="020B0604030504040204" pitchFamily="50" charset="-128"/>
                <a:cs typeface="Arial"/>
              </a:rPr>
              <a:t>Lorem ipsum dolor sit</a:t>
            </a:r>
            <a:endParaRPr lang="ja-JP" altLang="en-US" dirty="0">
              <a:solidFill>
                <a:srgbClr val="FFFFFF"/>
              </a:solidFill>
              <a:latin typeface="Meiryo UI" panose="020B0604030504040204" pitchFamily="50" charset="-128"/>
              <a:ea typeface="Meiryo UI" panose="020B0604030504040204" pitchFamily="50" charset="-128"/>
              <a:cs typeface="Arial"/>
            </a:endParaRPr>
          </a:p>
        </p:txBody>
      </p:sp>
      <p:graphicFrame>
        <p:nvGraphicFramePr>
          <p:cNvPr id="29" name="表 28">
            <a:extLst>
              <a:ext uri="{FF2B5EF4-FFF2-40B4-BE49-F238E27FC236}">
                <a16:creationId xmlns:a16="http://schemas.microsoft.com/office/drawing/2014/main" id="{E70DCB6F-5B99-4CF7-9793-0D2C721A960C}"/>
              </a:ext>
            </a:extLst>
          </p:cNvPr>
          <p:cNvGraphicFramePr>
            <a:graphicFrameLocks noGrp="1"/>
          </p:cNvGraphicFramePr>
          <p:nvPr>
            <p:extLst>
              <p:ext uri="{D42A27DB-BD31-4B8C-83A1-F6EECF244321}">
                <p14:modId xmlns:p14="http://schemas.microsoft.com/office/powerpoint/2010/main" val="3197104456"/>
              </p:ext>
            </p:extLst>
          </p:nvPr>
        </p:nvGraphicFramePr>
        <p:xfrm>
          <a:off x="1253378" y="4333758"/>
          <a:ext cx="9153938" cy="2326425"/>
        </p:xfrm>
        <a:graphic>
          <a:graphicData uri="http://schemas.openxmlformats.org/drawingml/2006/table">
            <a:tbl>
              <a:tblPr firstRow="1" bandCol="1">
                <a:effectLst>
                  <a:innerShdw blurRad="114300">
                    <a:prstClr val="black"/>
                  </a:innerShdw>
                </a:effectLst>
                <a:tableStyleId>{1E171933-4619-4E11-9A3F-F7608DF75F80}</a:tableStyleId>
              </a:tblPr>
              <a:tblGrid>
                <a:gridCol w="765281">
                  <a:extLst>
                    <a:ext uri="{9D8B030D-6E8A-4147-A177-3AD203B41FA5}">
                      <a16:colId xmlns:a16="http://schemas.microsoft.com/office/drawing/2014/main" val="20000"/>
                    </a:ext>
                  </a:extLst>
                </a:gridCol>
                <a:gridCol w="735847">
                  <a:extLst>
                    <a:ext uri="{9D8B030D-6E8A-4147-A177-3AD203B41FA5}">
                      <a16:colId xmlns:a16="http://schemas.microsoft.com/office/drawing/2014/main" val="20001"/>
                    </a:ext>
                  </a:extLst>
                </a:gridCol>
                <a:gridCol w="765281">
                  <a:extLst>
                    <a:ext uri="{9D8B030D-6E8A-4147-A177-3AD203B41FA5}">
                      <a16:colId xmlns:a16="http://schemas.microsoft.com/office/drawing/2014/main" val="20002"/>
                    </a:ext>
                  </a:extLst>
                </a:gridCol>
                <a:gridCol w="765281">
                  <a:extLst>
                    <a:ext uri="{9D8B030D-6E8A-4147-A177-3AD203B41FA5}">
                      <a16:colId xmlns:a16="http://schemas.microsoft.com/office/drawing/2014/main" val="20003"/>
                    </a:ext>
                  </a:extLst>
                </a:gridCol>
                <a:gridCol w="765281">
                  <a:extLst>
                    <a:ext uri="{9D8B030D-6E8A-4147-A177-3AD203B41FA5}">
                      <a16:colId xmlns:a16="http://schemas.microsoft.com/office/drawing/2014/main" val="20004"/>
                    </a:ext>
                  </a:extLst>
                </a:gridCol>
                <a:gridCol w="765281">
                  <a:extLst>
                    <a:ext uri="{9D8B030D-6E8A-4147-A177-3AD203B41FA5}">
                      <a16:colId xmlns:a16="http://schemas.microsoft.com/office/drawing/2014/main" val="20005"/>
                    </a:ext>
                  </a:extLst>
                </a:gridCol>
                <a:gridCol w="765281">
                  <a:extLst>
                    <a:ext uri="{9D8B030D-6E8A-4147-A177-3AD203B41FA5}">
                      <a16:colId xmlns:a16="http://schemas.microsoft.com/office/drawing/2014/main" val="20006"/>
                    </a:ext>
                  </a:extLst>
                </a:gridCol>
                <a:gridCol w="765281">
                  <a:extLst>
                    <a:ext uri="{9D8B030D-6E8A-4147-A177-3AD203B41FA5}">
                      <a16:colId xmlns:a16="http://schemas.microsoft.com/office/drawing/2014/main" val="20007"/>
                    </a:ext>
                  </a:extLst>
                </a:gridCol>
                <a:gridCol w="765281">
                  <a:extLst>
                    <a:ext uri="{9D8B030D-6E8A-4147-A177-3AD203B41FA5}">
                      <a16:colId xmlns:a16="http://schemas.microsoft.com/office/drawing/2014/main" val="20008"/>
                    </a:ext>
                  </a:extLst>
                </a:gridCol>
                <a:gridCol w="765281">
                  <a:extLst>
                    <a:ext uri="{9D8B030D-6E8A-4147-A177-3AD203B41FA5}">
                      <a16:colId xmlns:a16="http://schemas.microsoft.com/office/drawing/2014/main" val="20009"/>
                    </a:ext>
                  </a:extLst>
                </a:gridCol>
                <a:gridCol w="765281">
                  <a:extLst>
                    <a:ext uri="{9D8B030D-6E8A-4147-A177-3AD203B41FA5}">
                      <a16:colId xmlns:a16="http://schemas.microsoft.com/office/drawing/2014/main" val="20010"/>
                    </a:ext>
                  </a:extLst>
                </a:gridCol>
                <a:gridCol w="765281">
                  <a:extLst>
                    <a:ext uri="{9D8B030D-6E8A-4147-A177-3AD203B41FA5}">
                      <a16:colId xmlns:a16="http://schemas.microsoft.com/office/drawing/2014/main" val="20011"/>
                    </a:ext>
                  </a:extLst>
                </a:gridCol>
              </a:tblGrid>
              <a:tr h="301247">
                <a:tc>
                  <a:txBody>
                    <a:bodyPr/>
                    <a:lstStyle/>
                    <a:p>
                      <a:pPr algn="ctr" fontAlgn="b"/>
                      <a:r>
                        <a:rPr lang="en-US" altLang="ja-JP" sz="2400" u="none" strike="noStrike" dirty="0"/>
                        <a:t>4</a:t>
                      </a:r>
                      <a:r>
                        <a:rPr lang="ja-JP" altLang="en-US" sz="2400" u="none" strike="noStrike" dirty="0"/>
                        <a:t>月</a:t>
                      </a:r>
                      <a:endParaRPr lang="ja-JP" altLang="en-US" sz="2400" b="0" i="0" u="none" strike="noStrike" dirty="0">
                        <a:solidFill>
                          <a:srgbClr val="000000"/>
                        </a:solidFill>
                        <a:latin typeface="Osaka"/>
                      </a:endParaRPr>
                    </a:p>
                  </a:txBody>
                  <a:tcPr marL="5731" marR="5731" marT="5731"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altLang="ja-JP" sz="2400" u="none" strike="noStrike" dirty="0"/>
                        <a:t>5</a:t>
                      </a:r>
                      <a:r>
                        <a:rPr lang="ja-JP" altLang="en-US" sz="2400" u="none" strike="noStrike" dirty="0"/>
                        <a:t>月</a:t>
                      </a:r>
                      <a:endParaRPr lang="ja-JP" altLang="en-US" sz="2400" b="0" i="0" u="none" strike="noStrike" dirty="0">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altLang="ja-JP" sz="2400" u="none" strike="noStrike" dirty="0"/>
                        <a:t>6</a:t>
                      </a:r>
                      <a:r>
                        <a:rPr lang="ja-JP" altLang="en-US" sz="2400" u="none" strike="noStrike" dirty="0"/>
                        <a:t>月</a:t>
                      </a:r>
                      <a:endParaRPr lang="ja-JP" altLang="en-US" sz="2400" b="0" i="0" u="none" strike="noStrike" dirty="0">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altLang="ja-JP" sz="2400" u="none" strike="noStrike" dirty="0"/>
                        <a:t>7</a:t>
                      </a:r>
                      <a:r>
                        <a:rPr lang="ja-JP" altLang="en-US" sz="2400" u="none" strike="noStrike" dirty="0"/>
                        <a:t>月</a:t>
                      </a:r>
                      <a:endParaRPr lang="ja-JP" altLang="en-US" sz="2400" b="0" i="0" u="none" strike="noStrike" dirty="0">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altLang="ja-JP" sz="2400" u="none" strike="noStrike" dirty="0"/>
                        <a:t>8</a:t>
                      </a:r>
                      <a:r>
                        <a:rPr lang="ja-JP" altLang="en-US" sz="2400" u="none" strike="noStrike" dirty="0"/>
                        <a:t>月</a:t>
                      </a:r>
                      <a:endParaRPr lang="ja-JP" altLang="en-US" sz="2400" b="0" i="0" u="none" strike="noStrike" dirty="0">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altLang="ja-JP" sz="2400" u="none" strike="noStrike" dirty="0"/>
                        <a:t>9</a:t>
                      </a:r>
                      <a:r>
                        <a:rPr lang="ja-JP" altLang="en-US" sz="2400" u="none" strike="noStrike" dirty="0"/>
                        <a:t>月</a:t>
                      </a:r>
                      <a:endParaRPr lang="ja-JP" altLang="en-US" sz="2400" b="0" i="0" u="none" strike="noStrike" dirty="0">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altLang="ja-JP" sz="2400" u="none" strike="noStrike" dirty="0"/>
                        <a:t>10</a:t>
                      </a:r>
                      <a:r>
                        <a:rPr lang="ja-JP" altLang="en-US" sz="2400" u="none" strike="noStrike" dirty="0"/>
                        <a:t>月</a:t>
                      </a:r>
                      <a:endParaRPr lang="ja-JP" altLang="en-US" sz="2400" b="0" i="0" u="none" strike="noStrike" dirty="0">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altLang="ja-JP" sz="2400" u="none" strike="noStrike" dirty="0"/>
                        <a:t>11</a:t>
                      </a:r>
                      <a:r>
                        <a:rPr lang="ja-JP" altLang="en-US" sz="2400" u="none" strike="noStrike" dirty="0"/>
                        <a:t>月</a:t>
                      </a:r>
                      <a:endParaRPr lang="ja-JP" altLang="en-US" sz="2400" b="0" i="0" u="none" strike="noStrike" dirty="0">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altLang="ja-JP" sz="2400" u="none" strike="noStrike" dirty="0"/>
                        <a:t>12</a:t>
                      </a:r>
                      <a:r>
                        <a:rPr lang="ja-JP" altLang="en-US" sz="2400" u="none" strike="noStrike" dirty="0"/>
                        <a:t>月</a:t>
                      </a:r>
                      <a:endParaRPr lang="ja-JP" altLang="en-US" sz="2400" b="0" i="0" u="none" strike="noStrike" dirty="0">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altLang="ja-JP" sz="2400" u="none" strike="noStrike" dirty="0"/>
                        <a:t>1</a:t>
                      </a:r>
                      <a:r>
                        <a:rPr lang="ja-JP" altLang="en-US" sz="2400" u="none" strike="noStrike" dirty="0"/>
                        <a:t>月</a:t>
                      </a:r>
                      <a:endParaRPr lang="ja-JP" altLang="en-US" sz="2400" b="0" i="0" u="none" strike="noStrike" dirty="0">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altLang="ja-JP" sz="2400" u="none" strike="noStrike" dirty="0"/>
                        <a:t>2</a:t>
                      </a:r>
                      <a:r>
                        <a:rPr lang="ja-JP" altLang="en-US" sz="2400" u="none" strike="noStrike" dirty="0"/>
                        <a:t>月</a:t>
                      </a:r>
                      <a:endParaRPr lang="ja-JP" altLang="en-US" sz="2400" b="0" i="0" u="none" strike="noStrike" dirty="0">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altLang="ja-JP" sz="2400" u="none" strike="noStrike" dirty="0"/>
                        <a:t>3</a:t>
                      </a:r>
                      <a:r>
                        <a:rPr lang="ja-JP" altLang="en-US" sz="2400" u="none" strike="noStrike" dirty="0"/>
                        <a:t>月</a:t>
                      </a:r>
                      <a:endParaRPr lang="ja-JP" altLang="en-US" sz="2400" b="0" i="0" u="none" strike="noStrike" dirty="0">
                        <a:solidFill>
                          <a:srgbClr val="000000"/>
                        </a:solidFill>
                        <a:latin typeface="Osaka"/>
                      </a:endParaRPr>
                    </a:p>
                  </a:txBody>
                  <a:tcPr marL="5731" marR="5731" marT="5731" marB="0" anchor="b">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71602">
                <a:tc>
                  <a:txBody>
                    <a:bodyPr/>
                    <a:lstStyle/>
                    <a:p>
                      <a:pPr algn="ctr" fontAlgn="b"/>
                      <a:endParaRPr lang="ja-JP" altLang="en-US" sz="1000" b="0" i="0" u="none" strike="noStrike" dirty="0">
                        <a:solidFill>
                          <a:srgbClr val="000000"/>
                        </a:solidFill>
                        <a:latin typeface="Osaka"/>
                      </a:endParaRPr>
                    </a:p>
                  </a:txBody>
                  <a:tcPr marL="5731" marR="5731" marT="5731"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endParaRPr lang="ja-JP" altLang="en-US" sz="1000" b="0" i="0" u="none" strike="noStrike" dirty="0">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dirty="0">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1602">
                <a:tc>
                  <a:txBody>
                    <a:bodyPr/>
                    <a:lstStyle/>
                    <a:p>
                      <a:pPr algn="ctr" rtl="0" fontAlgn="b"/>
                      <a:endParaRPr lang="ja-JP" altLang="en-US" sz="1000" b="0" i="0" u="none" strike="noStrike">
                        <a:solidFill>
                          <a:srgbClr val="000000"/>
                        </a:solidFill>
                        <a:latin typeface="Osaka"/>
                      </a:endParaRPr>
                    </a:p>
                  </a:txBody>
                  <a:tcPr marL="5731" marR="5731" marT="5731"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dirty="0">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dirty="0">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dirty="0">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dirty="0">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71602">
                <a:tc>
                  <a:txBody>
                    <a:bodyPr/>
                    <a:lstStyle/>
                    <a:p>
                      <a:pPr algn="ctr" rtl="0" fontAlgn="b"/>
                      <a:endParaRPr lang="ja-JP" altLang="en-US" sz="1000" b="0" i="0" u="none" strike="noStrike" dirty="0">
                        <a:solidFill>
                          <a:srgbClr val="000000"/>
                        </a:solidFill>
                        <a:latin typeface="Osaka"/>
                      </a:endParaRPr>
                    </a:p>
                  </a:txBody>
                  <a:tcPr marL="5731" marR="5731" marT="5731"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dirty="0">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dirty="0">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71602">
                <a:tc>
                  <a:txBody>
                    <a:bodyPr/>
                    <a:lstStyle/>
                    <a:p>
                      <a:pPr algn="ctr" rtl="0" fontAlgn="b"/>
                      <a:endParaRPr lang="ja-JP" altLang="en-US" sz="1000" b="0" i="0" u="none" strike="noStrike">
                        <a:solidFill>
                          <a:srgbClr val="000000"/>
                        </a:solidFill>
                        <a:latin typeface="Osaka"/>
                      </a:endParaRPr>
                    </a:p>
                  </a:txBody>
                  <a:tcPr marL="5731" marR="5731" marT="5731"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dirty="0">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dirty="0">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dirty="0">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dirty="0">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71602">
                <a:tc>
                  <a:txBody>
                    <a:bodyPr/>
                    <a:lstStyle/>
                    <a:p>
                      <a:pPr algn="ctr" rtl="0" fontAlgn="b"/>
                      <a:endParaRPr lang="ja-JP" altLang="en-US" sz="1000" b="0" i="0" u="none" strike="noStrike">
                        <a:solidFill>
                          <a:srgbClr val="000000"/>
                        </a:solidFill>
                        <a:latin typeface="Osaka"/>
                      </a:endParaRPr>
                    </a:p>
                  </a:txBody>
                  <a:tcPr marL="5731" marR="5731" marT="5731"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dirty="0">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71602">
                <a:tc>
                  <a:txBody>
                    <a:bodyPr/>
                    <a:lstStyle/>
                    <a:p>
                      <a:pPr algn="ctr" rtl="0" fontAlgn="b"/>
                      <a:endParaRPr lang="ja-JP" altLang="en-US" sz="1000" b="0" i="0" u="none" strike="noStrike">
                        <a:solidFill>
                          <a:srgbClr val="000000"/>
                        </a:solidFill>
                        <a:latin typeface="Osaka"/>
                      </a:endParaRPr>
                    </a:p>
                  </a:txBody>
                  <a:tcPr marL="5731" marR="5731" marT="5731"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dirty="0">
                        <a:latin typeface="Osaka"/>
                      </a:endParaRPr>
                    </a:p>
                  </a:txBody>
                  <a:tcPr marL="5731" marR="5731" marT="5731" marB="0" anchor="b">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71602">
                <a:tc>
                  <a:txBody>
                    <a:bodyPr/>
                    <a:lstStyle/>
                    <a:p>
                      <a:pPr algn="ctr" rtl="0" fontAlgn="b"/>
                      <a:endParaRPr lang="ja-JP" altLang="en-US" sz="1000" b="0" i="0" u="none" strike="noStrike">
                        <a:solidFill>
                          <a:srgbClr val="000000"/>
                        </a:solidFill>
                        <a:latin typeface="Osaka"/>
                      </a:endParaRPr>
                    </a:p>
                  </a:txBody>
                  <a:tcPr marL="5731" marR="5731" marT="5731"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endParaRPr lang="ja-JP" altLang="en-US" sz="1000" b="0" i="0" u="none" strike="noStrike" dirty="0">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endParaRPr lang="ja-JP" altLang="en-US" sz="1000" b="0" i="0" u="none" strike="noStrike">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endParaRPr lang="ja-JP" altLang="en-US" sz="1000" b="0" i="0" u="none" strike="noStrike">
                        <a:solidFill>
                          <a:srgbClr val="000000"/>
                        </a:solidFill>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25620">
                <a:tc>
                  <a:txBody>
                    <a:bodyPr/>
                    <a:lstStyle/>
                    <a:p>
                      <a:pPr algn="l" fontAlgn="b"/>
                      <a:endParaRPr lang="ja-JP" altLang="en-US" sz="700" b="0" i="0" u="none" strike="noStrike">
                        <a:latin typeface="Osaka"/>
                      </a:endParaRPr>
                    </a:p>
                  </a:txBody>
                  <a:tcPr marL="5731" marR="5731" marT="5731"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25620">
                <a:tc>
                  <a:txBody>
                    <a:bodyPr/>
                    <a:lstStyle/>
                    <a:p>
                      <a:pPr algn="l" fontAlgn="b"/>
                      <a:endParaRPr lang="ja-JP" altLang="en-US" sz="700" b="0" i="0" u="none" strike="noStrike">
                        <a:latin typeface="Osaka"/>
                      </a:endParaRPr>
                    </a:p>
                  </a:txBody>
                  <a:tcPr marL="5731" marR="5731" marT="5731"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25620">
                <a:tc>
                  <a:txBody>
                    <a:bodyPr/>
                    <a:lstStyle/>
                    <a:p>
                      <a:pPr algn="l" fontAlgn="b"/>
                      <a:endParaRPr lang="ja-JP" altLang="en-US" sz="700" b="0" i="0" u="none" strike="noStrike">
                        <a:latin typeface="Osaka"/>
                      </a:endParaRPr>
                    </a:p>
                  </a:txBody>
                  <a:tcPr marL="5731" marR="5731" marT="5731"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25620">
                <a:tc>
                  <a:txBody>
                    <a:bodyPr/>
                    <a:lstStyle/>
                    <a:p>
                      <a:pPr algn="l" fontAlgn="b"/>
                      <a:endParaRPr lang="ja-JP" altLang="en-US" sz="700" b="0" i="0" u="none" strike="noStrike">
                        <a:latin typeface="Osaka"/>
                      </a:endParaRPr>
                    </a:p>
                  </a:txBody>
                  <a:tcPr marL="5731" marR="5731" marT="5731"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dirty="0">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25620">
                <a:tc>
                  <a:txBody>
                    <a:bodyPr/>
                    <a:lstStyle/>
                    <a:p>
                      <a:pPr algn="l" fontAlgn="b"/>
                      <a:endParaRPr lang="ja-JP" altLang="en-US" sz="700" b="0" i="0" u="none" strike="noStrike">
                        <a:latin typeface="Osaka"/>
                      </a:endParaRPr>
                    </a:p>
                  </a:txBody>
                  <a:tcPr marL="5731" marR="5731" marT="5731"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25620">
                <a:tc>
                  <a:txBody>
                    <a:bodyPr/>
                    <a:lstStyle/>
                    <a:p>
                      <a:pPr algn="l" fontAlgn="b"/>
                      <a:endParaRPr lang="ja-JP" altLang="en-US" sz="700" b="0" i="0" u="none" strike="noStrike">
                        <a:latin typeface="Osaka"/>
                      </a:endParaRPr>
                    </a:p>
                  </a:txBody>
                  <a:tcPr marL="5731" marR="5731" marT="5731"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dirty="0">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a:latin typeface="Osaka"/>
                      </a:endParaRPr>
                    </a:p>
                  </a:txBody>
                  <a:tcPr marL="5731" marR="5731" marT="5731"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ja-JP" altLang="en-US" sz="700" b="0" i="0" u="none" strike="noStrike" dirty="0">
                        <a:latin typeface="Osaka"/>
                      </a:endParaRPr>
                    </a:p>
                  </a:txBody>
                  <a:tcPr marL="5731" marR="5731" marT="5731" marB="0" anchor="b">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bl>
          </a:graphicData>
        </a:graphic>
      </p:graphicFrame>
      <p:sp>
        <p:nvSpPr>
          <p:cNvPr id="30" name="正方形/長方形 29">
            <a:extLst>
              <a:ext uri="{FF2B5EF4-FFF2-40B4-BE49-F238E27FC236}">
                <a16:creationId xmlns:a16="http://schemas.microsoft.com/office/drawing/2014/main" id="{3C3B90FA-AC09-4192-95B7-DFD1B23E6EE2}"/>
              </a:ext>
            </a:extLst>
          </p:cNvPr>
          <p:cNvSpPr/>
          <p:nvPr/>
        </p:nvSpPr>
        <p:spPr>
          <a:xfrm>
            <a:off x="2980914" y="3517396"/>
            <a:ext cx="8311836" cy="565851"/>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S PGothic" panose="020B0600070205080204" pitchFamily="34" charset="-128"/>
                <a:ea typeface="MS PGothic" panose="020B0600070205080204" pitchFamily="34" charset="-128"/>
              </a:rPr>
              <a:t>テーマ、階層や経験値などに応じた年間通じたプログラムに整理していく</a:t>
            </a:r>
          </a:p>
        </p:txBody>
      </p:sp>
      <p:sp>
        <p:nvSpPr>
          <p:cNvPr id="31" name="右矢印 125">
            <a:extLst>
              <a:ext uri="{FF2B5EF4-FFF2-40B4-BE49-F238E27FC236}">
                <a16:creationId xmlns:a16="http://schemas.microsoft.com/office/drawing/2014/main" id="{B6FF9663-3D23-418A-9E50-0FFEBAEA7A74}"/>
              </a:ext>
            </a:extLst>
          </p:cNvPr>
          <p:cNvSpPr/>
          <p:nvPr/>
        </p:nvSpPr>
        <p:spPr>
          <a:xfrm>
            <a:off x="1254906" y="4820026"/>
            <a:ext cx="2214578" cy="642942"/>
          </a:xfrm>
          <a:prstGeom prst="rightArrow">
            <a:avLst/>
          </a:prstGeom>
          <a:solidFill>
            <a:srgbClr val="538BA2">
              <a:lumMod val="40000"/>
              <a:lumOff val="60000"/>
            </a:srgbClr>
          </a:solidFill>
          <a:ln w="38100" cap="flat" cmpd="sng" algn="ctr">
            <a:noFill/>
            <a:prstDash val="solid"/>
          </a:ln>
          <a:effectLst/>
        </p:spPr>
        <p:txBody>
          <a:bodyPr rtlCol="0" anchor="ctr"/>
          <a:lstStyle/>
          <a:p>
            <a:pPr marL="0" marR="0" lvl="0" indent="0" algn="ctr" defTabSz="1043056"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white"/>
                </a:solidFill>
                <a:effectLst/>
                <a:uLnTx/>
                <a:uFillTx/>
                <a:latin typeface="Arial Black"/>
                <a:ea typeface="HG丸ｺﾞｼｯｸM-PRO"/>
                <a:cs typeface="+mn-cs"/>
              </a:rPr>
              <a:t>新入向け基礎知識</a:t>
            </a:r>
          </a:p>
        </p:txBody>
      </p:sp>
      <p:sp>
        <p:nvSpPr>
          <p:cNvPr id="32" name="右矢印 125">
            <a:extLst>
              <a:ext uri="{FF2B5EF4-FFF2-40B4-BE49-F238E27FC236}">
                <a16:creationId xmlns:a16="http://schemas.microsoft.com/office/drawing/2014/main" id="{B916735F-4769-44B0-B476-872F50489A83}"/>
              </a:ext>
            </a:extLst>
          </p:cNvPr>
          <p:cNvSpPr/>
          <p:nvPr/>
        </p:nvSpPr>
        <p:spPr>
          <a:xfrm>
            <a:off x="2781548" y="5387281"/>
            <a:ext cx="2214578" cy="642942"/>
          </a:xfrm>
          <a:prstGeom prst="rightArrow">
            <a:avLst/>
          </a:prstGeom>
          <a:solidFill>
            <a:srgbClr val="538BA2">
              <a:lumMod val="40000"/>
              <a:lumOff val="60000"/>
            </a:srgbClr>
          </a:solidFill>
          <a:ln w="38100" cap="flat" cmpd="sng" algn="ctr">
            <a:noFill/>
            <a:prstDash val="solid"/>
          </a:ln>
          <a:effectLst/>
        </p:spPr>
        <p:txBody>
          <a:bodyPr rtlCol="0" anchor="ctr"/>
          <a:lstStyle/>
          <a:p>
            <a:pPr marL="0" marR="0" lvl="0" indent="0" algn="ctr" defTabSz="1043056"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white"/>
                </a:solidFill>
                <a:effectLst/>
                <a:uLnTx/>
                <a:uFillTx/>
                <a:latin typeface="Arial Black"/>
                <a:ea typeface="HG丸ｺﾞｼｯｸM-PRO"/>
                <a:cs typeface="+mn-cs"/>
              </a:rPr>
              <a:t>専門知識</a:t>
            </a:r>
          </a:p>
        </p:txBody>
      </p:sp>
      <p:sp>
        <p:nvSpPr>
          <p:cNvPr id="33" name="右矢印 125">
            <a:extLst>
              <a:ext uri="{FF2B5EF4-FFF2-40B4-BE49-F238E27FC236}">
                <a16:creationId xmlns:a16="http://schemas.microsoft.com/office/drawing/2014/main" id="{89FC6F87-FDF3-45DD-BD9A-24DFA3471EB6}"/>
              </a:ext>
            </a:extLst>
          </p:cNvPr>
          <p:cNvSpPr/>
          <p:nvPr/>
        </p:nvSpPr>
        <p:spPr>
          <a:xfrm>
            <a:off x="4303881" y="5969701"/>
            <a:ext cx="2214578" cy="642942"/>
          </a:xfrm>
          <a:prstGeom prst="rightArrow">
            <a:avLst/>
          </a:prstGeom>
          <a:solidFill>
            <a:srgbClr val="538BA2">
              <a:lumMod val="40000"/>
              <a:lumOff val="60000"/>
            </a:srgbClr>
          </a:solidFill>
          <a:ln w="38100" cap="flat" cmpd="sng" algn="ctr">
            <a:noFill/>
            <a:prstDash val="solid"/>
          </a:ln>
          <a:effectLst/>
        </p:spPr>
        <p:txBody>
          <a:bodyPr rtlCol="0" anchor="ctr"/>
          <a:lstStyle/>
          <a:p>
            <a:pPr marL="0" marR="0" lvl="0" indent="0" algn="ctr" defTabSz="1043056" eaLnBrk="1" fontAlgn="auto" latinLnBrk="0" hangingPunct="1">
              <a:lnSpc>
                <a:spcPct val="100000"/>
              </a:lnSpc>
              <a:spcBef>
                <a:spcPts val="0"/>
              </a:spcBef>
              <a:spcAft>
                <a:spcPts val="0"/>
              </a:spcAft>
              <a:buClrTx/>
              <a:buSzTx/>
              <a:buFontTx/>
              <a:buNone/>
              <a:tabLst/>
              <a:defRPr/>
            </a:pPr>
            <a:r>
              <a:rPr kumimoji="1" lang="ja-JP" altLang="en-US" sz="1400" kern="0" dirty="0">
                <a:solidFill>
                  <a:prstClr val="white"/>
                </a:solidFill>
                <a:latin typeface="Arial Black"/>
                <a:ea typeface="HG丸ｺﾞｼｯｸM-PRO"/>
              </a:rPr>
              <a:t>マネージメント向け</a:t>
            </a:r>
            <a:endParaRPr kumimoji="1" lang="ja-JP" altLang="en-US" sz="1400" b="0" i="0" u="none" strike="noStrike" kern="0" cap="none" spc="0" normalizeH="0" baseline="0" noProof="0" dirty="0">
              <a:ln>
                <a:noFill/>
              </a:ln>
              <a:solidFill>
                <a:prstClr val="white"/>
              </a:solidFill>
              <a:effectLst/>
              <a:uLnTx/>
              <a:uFillTx/>
              <a:latin typeface="Arial Black"/>
              <a:ea typeface="HG丸ｺﾞｼｯｸM-PRO"/>
              <a:cs typeface="+mn-cs"/>
            </a:endParaRPr>
          </a:p>
        </p:txBody>
      </p:sp>
      <p:sp>
        <p:nvSpPr>
          <p:cNvPr id="34" name="右矢印 125">
            <a:extLst>
              <a:ext uri="{FF2B5EF4-FFF2-40B4-BE49-F238E27FC236}">
                <a16:creationId xmlns:a16="http://schemas.microsoft.com/office/drawing/2014/main" id="{F5B93880-9B0A-4BBA-A414-DA008A8D4D00}"/>
              </a:ext>
            </a:extLst>
          </p:cNvPr>
          <p:cNvSpPr/>
          <p:nvPr/>
        </p:nvSpPr>
        <p:spPr>
          <a:xfrm>
            <a:off x="7425728" y="5414214"/>
            <a:ext cx="2214578" cy="642942"/>
          </a:xfrm>
          <a:prstGeom prst="rightArrow">
            <a:avLst/>
          </a:prstGeom>
          <a:solidFill>
            <a:srgbClr val="538BA2">
              <a:lumMod val="40000"/>
              <a:lumOff val="60000"/>
            </a:srgbClr>
          </a:solidFill>
          <a:ln w="38100" cap="flat" cmpd="sng" algn="ctr">
            <a:noFill/>
            <a:prstDash val="solid"/>
          </a:ln>
          <a:effectLst/>
        </p:spPr>
        <p:txBody>
          <a:bodyPr rtlCol="0" anchor="ctr"/>
          <a:lstStyle/>
          <a:p>
            <a:pPr marL="0" marR="0" lvl="0" indent="0" algn="ctr" defTabSz="1043056"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white"/>
                </a:solidFill>
                <a:effectLst/>
                <a:uLnTx/>
                <a:uFillTx/>
                <a:latin typeface="Arial Black"/>
                <a:ea typeface="HG丸ｺﾞｼｯｸM-PRO"/>
                <a:cs typeface="+mn-cs"/>
              </a:rPr>
              <a:t>専門知識</a:t>
            </a:r>
          </a:p>
        </p:txBody>
      </p:sp>
      <p:sp>
        <p:nvSpPr>
          <p:cNvPr id="35" name="右矢印 125">
            <a:extLst>
              <a:ext uri="{FF2B5EF4-FFF2-40B4-BE49-F238E27FC236}">
                <a16:creationId xmlns:a16="http://schemas.microsoft.com/office/drawing/2014/main" id="{9815652C-3933-4572-9906-A7475B7B4538}"/>
              </a:ext>
            </a:extLst>
          </p:cNvPr>
          <p:cNvSpPr/>
          <p:nvPr/>
        </p:nvSpPr>
        <p:spPr>
          <a:xfrm>
            <a:off x="5122778" y="5405289"/>
            <a:ext cx="2214578" cy="642942"/>
          </a:xfrm>
          <a:prstGeom prst="rightArrow">
            <a:avLst/>
          </a:prstGeom>
          <a:solidFill>
            <a:srgbClr val="538BA2">
              <a:lumMod val="40000"/>
              <a:lumOff val="60000"/>
            </a:srgbClr>
          </a:solidFill>
          <a:ln w="38100" cap="flat" cmpd="sng" algn="ctr">
            <a:noFill/>
            <a:prstDash val="solid"/>
          </a:ln>
          <a:effectLst/>
        </p:spPr>
        <p:txBody>
          <a:bodyPr rtlCol="0" anchor="ctr"/>
          <a:lstStyle/>
          <a:p>
            <a:pPr marL="0" marR="0" lvl="0" indent="0" algn="ctr" defTabSz="1043056"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white"/>
                </a:solidFill>
                <a:effectLst/>
                <a:uLnTx/>
                <a:uFillTx/>
                <a:latin typeface="Arial Black"/>
                <a:ea typeface="HG丸ｺﾞｼｯｸM-PRO"/>
                <a:cs typeface="+mn-cs"/>
              </a:rPr>
              <a:t>専門知識</a:t>
            </a:r>
          </a:p>
        </p:txBody>
      </p:sp>
      <p:sp>
        <p:nvSpPr>
          <p:cNvPr id="36" name="右矢印 125">
            <a:extLst>
              <a:ext uri="{FF2B5EF4-FFF2-40B4-BE49-F238E27FC236}">
                <a16:creationId xmlns:a16="http://schemas.microsoft.com/office/drawing/2014/main" id="{B8C73812-41C4-4A36-94F4-44AD43422CCB}"/>
              </a:ext>
            </a:extLst>
          </p:cNvPr>
          <p:cNvSpPr/>
          <p:nvPr/>
        </p:nvSpPr>
        <p:spPr>
          <a:xfrm>
            <a:off x="8192738" y="4762996"/>
            <a:ext cx="2214578" cy="642942"/>
          </a:xfrm>
          <a:prstGeom prst="rightArrow">
            <a:avLst/>
          </a:prstGeom>
          <a:solidFill>
            <a:srgbClr val="538BA2">
              <a:lumMod val="40000"/>
              <a:lumOff val="60000"/>
            </a:srgbClr>
          </a:solidFill>
          <a:ln w="38100" cap="flat" cmpd="sng" algn="ctr">
            <a:noFill/>
            <a:prstDash val="solid"/>
          </a:ln>
          <a:effectLst/>
        </p:spPr>
        <p:txBody>
          <a:bodyPr rtlCol="0" anchor="ctr"/>
          <a:lstStyle/>
          <a:p>
            <a:pPr marL="0" marR="0" lvl="0" indent="0" algn="ctr" defTabSz="1043056"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white"/>
                </a:solidFill>
                <a:effectLst/>
                <a:uLnTx/>
                <a:uFillTx/>
                <a:latin typeface="Arial Black"/>
                <a:ea typeface="HG丸ｺﾞｼｯｸM-PRO"/>
                <a:cs typeface="+mn-cs"/>
              </a:rPr>
              <a:t>予算セミナー</a:t>
            </a:r>
          </a:p>
        </p:txBody>
      </p:sp>
      <p:sp>
        <p:nvSpPr>
          <p:cNvPr id="26" name="右矢印 125">
            <a:extLst>
              <a:ext uri="{FF2B5EF4-FFF2-40B4-BE49-F238E27FC236}">
                <a16:creationId xmlns:a16="http://schemas.microsoft.com/office/drawing/2014/main" id="{6D9DE387-8A2E-4ABF-9563-D034297D825E}"/>
              </a:ext>
            </a:extLst>
          </p:cNvPr>
          <p:cNvSpPr/>
          <p:nvPr/>
        </p:nvSpPr>
        <p:spPr>
          <a:xfrm>
            <a:off x="6878472" y="5971443"/>
            <a:ext cx="2214578" cy="642942"/>
          </a:xfrm>
          <a:prstGeom prst="rightArrow">
            <a:avLst/>
          </a:prstGeom>
          <a:solidFill>
            <a:srgbClr val="538BA2">
              <a:lumMod val="40000"/>
              <a:lumOff val="60000"/>
            </a:srgbClr>
          </a:solidFill>
          <a:ln w="38100" cap="flat" cmpd="sng" algn="ctr">
            <a:noFill/>
            <a:prstDash val="solid"/>
          </a:ln>
          <a:effectLst/>
        </p:spPr>
        <p:txBody>
          <a:bodyPr rtlCol="0" anchor="ctr"/>
          <a:lstStyle/>
          <a:p>
            <a:pPr marL="0" marR="0" lvl="0" indent="0" algn="ctr" defTabSz="1043056"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white"/>
                </a:solidFill>
                <a:effectLst/>
                <a:uLnTx/>
                <a:uFillTx/>
                <a:latin typeface="Arial Black"/>
                <a:ea typeface="HG丸ｺﾞｼｯｸM-PRO"/>
                <a:cs typeface="+mn-cs"/>
              </a:rPr>
              <a:t>インド文化</a:t>
            </a:r>
          </a:p>
        </p:txBody>
      </p:sp>
    </p:spTree>
    <p:extLst>
      <p:ext uri="{BB962C8B-B14F-4D97-AF65-F5344CB8AC3E}">
        <p14:creationId xmlns:p14="http://schemas.microsoft.com/office/powerpoint/2010/main" val="245180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1" nodeType="afterEffect">
                                  <p:stCondLst>
                                    <p:cond delay="0"/>
                                  </p:stCondLst>
                                  <p:iterate type="lt">
                                    <p:tmPct val="0"/>
                                  </p:iterate>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5" presetClass="emph" presetSubtype="0" grpId="0" nodeType="afterEffect">
                                  <p:stCondLst>
                                    <p:cond delay="0"/>
                                  </p:stCondLst>
                                  <p:iterate type="lt">
                                    <p:tmAbs val="25"/>
                                  </p:iterate>
                                  <p:childTnLst>
                                    <p:set>
                                      <p:cBhvr override="childStyle">
                                        <p:cTn id="14" dur="indefinite"/>
                                        <p:tgtEl>
                                          <p:spTgt spid="11"/>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500"/>
                            </p:stCondLst>
                            <p:childTnLst>
                              <p:par>
                                <p:cTn id="21" presetID="10" presetClass="entr" presetSubtype="0" fill="hold" grpId="0" nodeType="afterEffect">
                                  <p:stCondLst>
                                    <p:cond delay="0"/>
                                  </p:stCondLst>
                                  <p:iterate type="lt">
                                    <p:tmPct val="0"/>
                                  </p:iterate>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1000"/>
                            </p:stCondLst>
                            <p:childTnLst>
                              <p:par>
                                <p:cTn id="25" presetID="15" presetClass="emph" presetSubtype="0" grpId="1" nodeType="afterEffect">
                                  <p:stCondLst>
                                    <p:cond delay="0"/>
                                  </p:stCondLst>
                                  <p:iterate type="lt">
                                    <p:tmAbs val="25"/>
                                  </p:iterate>
                                  <p:childTnLst>
                                    <p:set>
                                      <p:cBhvr override="childStyle">
                                        <p:cTn id="26" dur="indefinite"/>
                                        <p:tgtEl>
                                          <p:spTgt spid="13"/>
                                        </p:tgtEl>
                                        <p:attrNameLst>
                                          <p:attrName>style.fontWeight</p:attrName>
                                        </p:attrNameLst>
                                      </p:cBhvr>
                                      <p:to>
                                        <p:strVal val="bold"/>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500"/>
                            </p:stCondLst>
                            <p:childTnLst>
                              <p:par>
                                <p:cTn id="33" presetID="10" presetClass="entr" presetSubtype="0" fill="hold" grpId="0" nodeType="afterEffect">
                                  <p:stCondLst>
                                    <p:cond delay="0"/>
                                  </p:stCondLst>
                                  <p:iterate type="lt">
                                    <p:tmPct val="0"/>
                                  </p:iterate>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1000"/>
                            </p:stCondLst>
                            <p:childTnLst>
                              <p:par>
                                <p:cTn id="37" presetID="15" presetClass="emph" presetSubtype="0" grpId="1" nodeType="afterEffect">
                                  <p:stCondLst>
                                    <p:cond delay="0"/>
                                  </p:stCondLst>
                                  <p:iterate type="lt">
                                    <p:tmAbs val="25"/>
                                  </p:iterate>
                                  <p:childTnLst>
                                    <p:set>
                                      <p:cBhvr override="childStyle">
                                        <p:cTn id="38" dur="indefinite"/>
                                        <p:tgtEl>
                                          <p:spTgt spid="15"/>
                                        </p:tgtEl>
                                        <p:attrNameLst>
                                          <p:attrName>style.fontWeight</p:attrName>
                                        </p:attrNameLst>
                                      </p:cBhvr>
                                      <p:to>
                                        <p:strVal val="bold"/>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
                            </p:stCondLst>
                            <p:childTnLst>
                              <p:par>
                                <p:cTn id="45" presetID="10" presetClass="entr" presetSubtype="0" fill="hold" grpId="0" nodeType="afterEffect">
                                  <p:stCondLst>
                                    <p:cond delay="0"/>
                                  </p:stCondLst>
                                  <p:iterate type="lt">
                                    <p:tmPct val="0"/>
                                  </p:iterate>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par>
                          <p:cTn id="48" fill="hold">
                            <p:stCondLst>
                              <p:cond delay="1000"/>
                            </p:stCondLst>
                            <p:childTnLst>
                              <p:par>
                                <p:cTn id="49" presetID="15" presetClass="emph" presetSubtype="0" grpId="1" nodeType="afterEffect">
                                  <p:stCondLst>
                                    <p:cond delay="0"/>
                                  </p:stCondLst>
                                  <p:iterate type="lt">
                                    <p:tmAbs val="25"/>
                                  </p:iterate>
                                  <p:childTnLst>
                                    <p:set>
                                      <p:cBhvr override="childStyle">
                                        <p:cTn id="50" dur="indefinite"/>
                                        <p:tgtEl>
                                          <p:spTgt spid="3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1" grpId="1" animBg="1"/>
      <p:bldP spid="12" grpId="0" animBg="1"/>
      <p:bldP spid="13" grpId="0" animBg="1"/>
      <p:bldP spid="13" grpId="1" animBg="1"/>
      <p:bldP spid="14" grpId="0" animBg="1"/>
      <p:bldP spid="15" grpId="0" animBg="1"/>
      <p:bldP spid="15" grpId="1" animBg="1"/>
      <p:bldP spid="16" grpId="0" animBg="1"/>
      <p:bldP spid="30" grpId="0" animBg="1"/>
      <p:bldP spid="3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07C76978-4E5E-4285-AA03-6C1A5A37102F}"/>
              </a:ext>
            </a:extLst>
          </p:cNvPr>
          <p:cNvSpPr txBox="1"/>
          <p:nvPr/>
        </p:nvSpPr>
        <p:spPr>
          <a:xfrm>
            <a:off x="-4114" y="-6369"/>
            <a:ext cx="12196113" cy="707886"/>
          </a:xfrm>
          <a:prstGeom prst="rect">
            <a:avLst/>
          </a:prstGeom>
          <a:solidFill>
            <a:schemeClr val="accent1">
              <a:lumMod val="40000"/>
              <a:lumOff val="60000"/>
            </a:schemeClr>
          </a:solidFill>
          <a:ln>
            <a:solidFill>
              <a:schemeClr val="accent1">
                <a:lumMod val="40000"/>
                <a:lumOff val="60000"/>
              </a:schemeClr>
            </a:solidFill>
          </a:ln>
        </p:spPr>
        <p:txBody>
          <a:bodyPr wrap="square" rtlCol="0">
            <a:spAutoFit/>
          </a:bodyPr>
          <a:lstStyle/>
          <a:p>
            <a:r>
              <a:rPr lang="ja-JP" altLang="en-US" sz="4000" dirty="0">
                <a:latin typeface="MS PGothic" panose="020B0600070205080204" pitchFamily="34" charset="-128"/>
                <a:ea typeface="MS PGothic" panose="020B0600070205080204" pitchFamily="34" charset="-128"/>
              </a:rPr>
              <a:t>プロジェクト</a:t>
            </a:r>
            <a:r>
              <a:rPr lang="en-US" altLang="ja-JP" sz="4000" dirty="0">
                <a:latin typeface="MS PGothic" panose="020B0600070205080204" pitchFamily="34" charset="-128"/>
                <a:ea typeface="MS PGothic" panose="020B0600070205080204" pitchFamily="34" charset="-128"/>
              </a:rPr>
              <a:t>2</a:t>
            </a:r>
            <a:r>
              <a:rPr lang="ja-JP" altLang="en-US" sz="4000" dirty="0">
                <a:latin typeface="MS PGothic" panose="020B0600070205080204" pitchFamily="34" charset="-128"/>
                <a:ea typeface="MS PGothic" panose="020B0600070205080204" pitchFamily="34" charset="-128"/>
              </a:rPr>
              <a:t>　部会および建議書活動の充実</a:t>
            </a:r>
          </a:p>
        </p:txBody>
      </p:sp>
      <p:sp>
        <p:nvSpPr>
          <p:cNvPr id="7" name="スライド番号プレースホルダー 6">
            <a:extLst>
              <a:ext uri="{FF2B5EF4-FFF2-40B4-BE49-F238E27FC236}">
                <a16:creationId xmlns:a16="http://schemas.microsoft.com/office/drawing/2014/main" id="{9C6C50B6-1D4F-40E1-A87B-B74C72C7D4A6}"/>
              </a:ext>
            </a:extLst>
          </p:cNvPr>
          <p:cNvSpPr>
            <a:spLocks noGrp="1"/>
          </p:cNvSpPr>
          <p:nvPr>
            <p:ph type="sldNum" sz="quarter" idx="12"/>
          </p:nvPr>
        </p:nvSpPr>
        <p:spPr/>
        <p:txBody>
          <a:bodyPr/>
          <a:lstStyle/>
          <a:p>
            <a:fld id="{7F41CD96-F627-4A50-830D-F1D063E018F0}" type="slidenum">
              <a:rPr lang="en-US" smtClean="0">
                <a:latin typeface="MS PGothic" panose="020B0600070205080204" pitchFamily="34" charset="-128"/>
                <a:ea typeface="MS PGothic" panose="020B0600070205080204" pitchFamily="34" charset="-128"/>
              </a:rPr>
              <a:t>7</a:t>
            </a:fld>
            <a:endParaRPr lang="en-US">
              <a:latin typeface="MS PGothic" panose="020B0600070205080204" pitchFamily="34" charset="-128"/>
              <a:ea typeface="MS PGothic" panose="020B0600070205080204" pitchFamily="34" charset="-128"/>
            </a:endParaRPr>
          </a:p>
        </p:txBody>
      </p:sp>
      <p:pic>
        <p:nvPicPr>
          <p:cNvPr id="9" name="Picture 2" descr="JCCII LOGO">
            <a:extLst>
              <a:ext uri="{FF2B5EF4-FFF2-40B4-BE49-F238E27FC236}">
                <a16:creationId xmlns:a16="http://schemas.microsoft.com/office/drawing/2014/main" id="{83C02095-8F6C-46AB-8BAA-DA191C421A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9744" y="-4444"/>
            <a:ext cx="2230591" cy="724752"/>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E33360CB-2882-40A8-928F-EFD2FE38E77A}"/>
              </a:ext>
            </a:extLst>
          </p:cNvPr>
          <p:cNvSpPr/>
          <p:nvPr/>
        </p:nvSpPr>
        <p:spPr>
          <a:xfrm>
            <a:off x="114280" y="917290"/>
            <a:ext cx="1665633" cy="902654"/>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S PGothic" panose="020B0600070205080204" pitchFamily="34" charset="-128"/>
                <a:ea typeface="MS PGothic" panose="020B0600070205080204" pitchFamily="34" charset="-128"/>
              </a:rPr>
              <a:t>目的</a:t>
            </a:r>
          </a:p>
        </p:txBody>
      </p:sp>
      <p:sp>
        <p:nvSpPr>
          <p:cNvPr id="11" name="正方形/長方形 10">
            <a:extLst>
              <a:ext uri="{FF2B5EF4-FFF2-40B4-BE49-F238E27FC236}">
                <a16:creationId xmlns:a16="http://schemas.microsoft.com/office/drawing/2014/main" id="{1C774854-9984-4F3B-BD9B-24D18283F2A9}"/>
              </a:ext>
            </a:extLst>
          </p:cNvPr>
          <p:cNvSpPr/>
          <p:nvPr/>
        </p:nvSpPr>
        <p:spPr>
          <a:xfrm>
            <a:off x="1779913" y="917290"/>
            <a:ext cx="6221087" cy="902654"/>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j-ea"/>
              </a:rPr>
              <a:t>業界ごとに共通する課題に関する情報・意見交換を通じて、</a:t>
            </a:r>
            <a:r>
              <a:rPr lang="ja-JP" altLang="en-US" dirty="0">
                <a:solidFill>
                  <a:schemeClr val="tx1"/>
                </a:solidFill>
              </a:rPr>
              <a:t>インド進出及び拡大に際してのビジネス環境改善を図る</a:t>
            </a:r>
            <a:endParaRPr kumimoji="1" lang="ja-JP" altLang="en-US" dirty="0">
              <a:solidFill>
                <a:schemeClr val="tx1"/>
              </a:solidFill>
              <a:latin typeface="MS PGothic" panose="020B0600070205080204" pitchFamily="34" charset="-128"/>
              <a:ea typeface="MS PGothic" panose="020B0600070205080204" pitchFamily="34" charset="-128"/>
            </a:endParaRPr>
          </a:p>
        </p:txBody>
      </p:sp>
      <p:sp>
        <p:nvSpPr>
          <p:cNvPr id="12" name="正方形/長方形 11">
            <a:extLst>
              <a:ext uri="{FF2B5EF4-FFF2-40B4-BE49-F238E27FC236}">
                <a16:creationId xmlns:a16="http://schemas.microsoft.com/office/drawing/2014/main" id="{DA8BA3D0-E30E-44B1-BF50-376DB95E4DD4}"/>
              </a:ext>
            </a:extLst>
          </p:cNvPr>
          <p:cNvSpPr/>
          <p:nvPr/>
        </p:nvSpPr>
        <p:spPr>
          <a:xfrm>
            <a:off x="114280" y="1975712"/>
            <a:ext cx="1665633" cy="1264445"/>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MS PGothic" panose="020B0600070205080204" pitchFamily="34" charset="-128"/>
                <a:ea typeface="MS PGothic" panose="020B0600070205080204" pitchFamily="34" charset="-128"/>
              </a:rPr>
              <a:t>概要</a:t>
            </a:r>
            <a:endParaRPr kumimoji="1" lang="ja-JP" altLang="en-US" sz="3600" b="1" dirty="0">
              <a:solidFill>
                <a:schemeClr val="tx1"/>
              </a:solidFill>
              <a:latin typeface="MS PGothic" panose="020B0600070205080204" pitchFamily="34" charset="-128"/>
              <a:ea typeface="MS PGothic" panose="020B0600070205080204" pitchFamily="34" charset="-128"/>
            </a:endParaRPr>
          </a:p>
        </p:txBody>
      </p:sp>
      <p:sp>
        <p:nvSpPr>
          <p:cNvPr id="13" name="正方形/長方形 12">
            <a:extLst>
              <a:ext uri="{FF2B5EF4-FFF2-40B4-BE49-F238E27FC236}">
                <a16:creationId xmlns:a16="http://schemas.microsoft.com/office/drawing/2014/main" id="{E91F8FBE-73B2-4095-BF30-5AC983D9EDE6}"/>
              </a:ext>
            </a:extLst>
          </p:cNvPr>
          <p:cNvSpPr/>
          <p:nvPr/>
        </p:nvSpPr>
        <p:spPr>
          <a:xfrm>
            <a:off x="1779913" y="1975712"/>
            <a:ext cx="6221087" cy="1264445"/>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j-ea"/>
              </a:rPr>
              <a:t>部会・建議書活動の充実を図る</a:t>
            </a:r>
            <a:br>
              <a:rPr kumimoji="1" lang="en-US" altLang="ja-JP" dirty="0">
                <a:solidFill>
                  <a:schemeClr val="tx1"/>
                </a:solidFill>
                <a:latin typeface="+mj-ea"/>
              </a:rPr>
            </a:br>
            <a:r>
              <a:rPr kumimoji="1" lang="ja-JP" altLang="en-US" dirty="0">
                <a:solidFill>
                  <a:schemeClr val="tx1"/>
                </a:solidFill>
                <a:latin typeface="+mj-ea"/>
              </a:rPr>
              <a:t>・業界ごとに必要性がある業界は部会を立ち上げ</a:t>
            </a:r>
            <a:br>
              <a:rPr kumimoji="1" lang="en-US" altLang="ja-JP" dirty="0">
                <a:solidFill>
                  <a:schemeClr val="tx1"/>
                </a:solidFill>
                <a:latin typeface="+mj-ea"/>
              </a:rPr>
            </a:br>
            <a:r>
              <a:rPr kumimoji="1" lang="ja-JP" altLang="en-US" dirty="0">
                <a:solidFill>
                  <a:schemeClr val="tx1"/>
                </a:solidFill>
                <a:latin typeface="+mj-ea"/>
              </a:rPr>
              <a:t>・セミナーや勉強会、課題解決に向けて建議書などの検討</a:t>
            </a:r>
            <a:endParaRPr kumimoji="1" lang="en-US" altLang="ja-JP" dirty="0">
              <a:solidFill>
                <a:schemeClr val="tx1"/>
              </a:solidFill>
              <a:latin typeface="MS PGothic" panose="020B0600070205080204" pitchFamily="34" charset="-128"/>
              <a:ea typeface="MS PGothic" panose="020B0600070205080204" pitchFamily="34" charset="-128"/>
            </a:endParaRPr>
          </a:p>
          <a:p>
            <a:r>
              <a:rPr kumimoji="1" lang="ja-JP" altLang="en-US" dirty="0">
                <a:solidFill>
                  <a:schemeClr val="tx1"/>
                </a:solidFill>
                <a:latin typeface="+mj-ea"/>
              </a:rPr>
              <a:t>・建議書推進の体制と運営を強化</a:t>
            </a:r>
            <a:endParaRPr kumimoji="1" lang="en-US" altLang="ja-JP" dirty="0">
              <a:solidFill>
                <a:schemeClr val="tx1"/>
              </a:solidFill>
              <a:latin typeface="+mj-ea"/>
            </a:endParaRPr>
          </a:p>
        </p:txBody>
      </p:sp>
      <p:sp>
        <p:nvSpPr>
          <p:cNvPr id="14" name="正方形/長方形 13">
            <a:extLst>
              <a:ext uri="{FF2B5EF4-FFF2-40B4-BE49-F238E27FC236}">
                <a16:creationId xmlns:a16="http://schemas.microsoft.com/office/drawing/2014/main" id="{06FA66FB-5EF8-4983-9DB7-9FC482EB754D}"/>
              </a:ext>
            </a:extLst>
          </p:cNvPr>
          <p:cNvSpPr/>
          <p:nvPr/>
        </p:nvSpPr>
        <p:spPr>
          <a:xfrm>
            <a:off x="114280" y="3526100"/>
            <a:ext cx="1665633" cy="1835457"/>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S PGothic" panose="020B0600070205080204" pitchFamily="34" charset="-128"/>
                <a:ea typeface="MS PGothic" panose="020B0600070205080204" pitchFamily="34" charset="-128"/>
              </a:rPr>
              <a:t>具体的に</a:t>
            </a:r>
            <a:endParaRPr kumimoji="1" lang="ja-JP" altLang="en-US" sz="2800" b="1" dirty="0">
              <a:solidFill>
                <a:schemeClr val="tx1"/>
              </a:solidFill>
              <a:latin typeface="MS PGothic" panose="020B0600070205080204" pitchFamily="34" charset="-128"/>
              <a:ea typeface="MS PGothic" panose="020B0600070205080204" pitchFamily="34" charset="-128"/>
            </a:endParaRPr>
          </a:p>
        </p:txBody>
      </p:sp>
      <p:sp>
        <p:nvSpPr>
          <p:cNvPr id="15" name="正方形/長方形 14">
            <a:extLst>
              <a:ext uri="{FF2B5EF4-FFF2-40B4-BE49-F238E27FC236}">
                <a16:creationId xmlns:a16="http://schemas.microsoft.com/office/drawing/2014/main" id="{CB621003-7FBB-42EF-8B49-4798D2C4A7FB}"/>
              </a:ext>
            </a:extLst>
          </p:cNvPr>
          <p:cNvSpPr/>
          <p:nvPr/>
        </p:nvSpPr>
        <p:spPr>
          <a:xfrm>
            <a:off x="1779913" y="3526100"/>
            <a:ext cx="6221087" cy="1835457"/>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j-ea"/>
              </a:rPr>
              <a:t>〇部会活動</a:t>
            </a:r>
            <a:endParaRPr lang="en-US" altLang="ja-JP" dirty="0">
              <a:solidFill>
                <a:schemeClr val="tx1"/>
              </a:solidFill>
              <a:latin typeface="+mj-ea"/>
            </a:endParaRPr>
          </a:p>
          <a:p>
            <a:r>
              <a:rPr lang="ja-JP" altLang="en-US" dirty="0">
                <a:solidFill>
                  <a:schemeClr val="tx1"/>
                </a:solidFill>
                <a:latin typeface="+mj-ea"/>
              </a:rPr>
              <a:t>・これまでの部会をグループとして、業界ごとの集まりを部会とする</a:t>
            </a:r>
            <a:endParaRPr lang="en-US" altLang="ja-JP" dirty="0">
              <a:solidFill>
                <a:schemeClr val="tx1"/>
              </a:solidFill>
              <a:latin typeface="+mj-ea"/>
            </a:endParaRPr>
          </a:p>
          <a:p>
            <a:r>
              <a:rPr lang="ja-JP" altLang="en-US" dirty="0">
                <a:solidFill>
                  <a:schemeClr val="tx1"/>
                </a:solidFill>
                <a:latin typeface="+mj-ea"/>
              </a:rPr>
              <a:t>〇建議書活動</a:t>
            </a:r>
            <a:endParaRPr lang="en-US" altLang="ja-JP" dirty="0">
              <a:solidFill>
                <a:schemeClr val="tx1"/>
              </a:solidFill>
              <a:latin typeface="+mj-ea"/>
            </a:endParaRPr>
          </a:p>
          <a:p>
            <a:r>
              <a:rPr kumimoji="1" lang="ja-JP" altLang="en-US" dirty="0">
                <a:solidFill>
                  <a:schemeClr val="tx1"/>
                </a:solidFill>
                <a:latin typeface="+mj-ea"/>
              </a:rPr>
              <a:t>・内容、作成力、交渉方法などを改善する観点から大使館の各省庁担当、</a:t>
            </a:r>
            <a:r>
              <a:rPr kumimoji="1" lang="en-US" altLang="ja-JP" dirty="0">
                <a:solidFill>
                  <a:schemeClr val="tx1"/>
                </a:solidFill>
                <a:latin typeface="+mj-ea"/>
              </a:rPr>
              <a:t>JETRO</a:t>
            </a:r>
            <a:r>
              <a:rPr kumimoji="1" lang="ja-JP" altLang="en-US" dirty="0">
                <a:solidFill>
                  <a:schemeClr val="tx1"/>
                </a:solidFill>
                <a:latin typeface="+mj-ea"/>
              </a:rPr>
              <a:t>、</a:t>
            </a:r>
            <a:r>
              <a:rPr kumimoji="1" lang="en-US" altLang="ja-JP" dirty="0">
                <a:solidFill>
                  <a:schemeClr val="tx1"/>
                </a:solidFill>
                <a:latin typeface="+mj-ea"/>
              </a:rPr>
              <a:t>INVEST INDIA</a:t>
            </a:r>
            <a:r>
              <a:rPr kumimoji="1" lang="ja-JP" altLang="en-US" dirty="0">
                <a:solidFill>
                  <a:schemeClr val="tx1"/>
                </a:solidFill>
                <a:latin typeface="+mj-ea"/>
              </a:rPr>
              <a:t>などとの連携を強化</a:t>
            </a:r>
            <a:endParaRPr kumimoji="1" lang="en-US" altLang="ja-JP" dirty="0">
              <a:solidFill>
                <a:schemeClr val="tx1"/>
              </a:solidFill>
              <a:latin typeface="+mj-ea"/>
            </a:endParaRPr>
          </a:p>
        </p:txBody>
      </p:sp>
      <p:sp>
        <p:nvSpPr>
          <p:cNvPr id="16" name="正方形/長方形 15">
            <a:extLst>
              <a:ext uri="{FF2B5EF4-FFF2-40B4-BE49-F238E27FC236}">
                <a16:creationId xmlns:a16="http://schemas.microsoft.com/office/drawing/2014/main" id="{646A9090-3981-4F27-93F3-5C1AAA45997E}"/>
              </a:ext>
            </a:extLst>
          </p:cNvPr>
          <p:cNvSpPr/>
          <p:nvPr/>
        </p:nvSpPr>
        <p:spPr>
          <a:xfrm>
            <a:off x="116419" y="5602197"/>
            <a:ext cx="1665633" cy="902654"/>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S PGothic" panose="020B0600070205080204" pitchFamily="34" charset="-128"/>
                <a:ea typeface="MS PGothic" panose="020B0600070205080204" pitchFamily="34" charset="-128"/>
              </a:rPr>
              <a:t>将来的に</a:t>
            </a:r>
            <a:endParaRPr kumimoji="1" lang="ja-JP" altLang="en-US" sz="2800" b="1" dirty="0">
              <a:solidFill>
                <a:schemeClr val="tx1"/>
              </a:solidFill>
              <a:latin typeface="MS PGothic" panose="020B0600070205080204" pitchFamily="34" charset="-128"/>
              <a:ea typeface="MS PGothic" panose="020B0600070205080204" pitchFamily="34" charset="-128"/>
            </a:endParaRPr>
          </a:p>
        </p:txBody>
      </p:sp>
      <p:sp>
        <p:nvSpPr>
          <p:cNvPr id="17" name="正方形/長方形 16">
            <a:extLst>
              <a:ext uri="{FF2B5EF4-FFF2-40B4-BE49-F238E27FC236}">
                <a16:creationId xmlns:a16="http://schemas.microsoft.com/office/drawing/2014/main" id="{BB62F875-E27A-4CCC-874A-D58BDA8DA777}"/>
              </a:ext>
            </a:extLst>
          </p:cNvPr>
          <p:cNvSpPr/>
          <p:nvPr/>
        </p:nvSpPr>
        <p:spPr>
          <a:xfrm>
            <a:off x="1782052" y="5602197"/>
            <a:ext cx="6221087" cy="902654"/>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j-ea"/>
              </a:rPr>
              <a:t>課題はあるが、対処方法がわからない、マンパワーが無いなどの理由により建議を断念している企業、業界に対するサポート体制の強化</a:t>
            </a:r>
            <a:endParaRPr kumimoji="1" lang="ja-JP" altLang="en-US" dirty="0">
              <a:solidFill>
                <a:schemeClr val="tx1"/>
              </a:solidFill>
              <a:latin typeface="MS PGothic" panose="020B0600070205080204" pitchFamily="34" charset="-128"/>
              <a:ea typeface="MS PGothic" panose="020B0600070205080204" pitchFamily="34" charset="-128"/>
            </a:endParaRPr>
          </a:p>
        </p:txBody>
      </p:sp>
      <p:sp>
        <p:nvSpPr>
          <p:cNvPr id="18" name="長方形 23" descr="階層レベル 2 項目 3">
            <a:extLst>
              <a:ext uri="{FF2B5EF4-FFF2-40B4-BE49-F238E27FC236}">
                <a16:creationId xmlns:a16="http://schemas.microsoft.com/office/drawing/2014/main" id="{745D2B22-64BB-4CF9-A8A6-B6FD1FD162FE}"/>
              </a:ext>
            </a:extLst>
          </p:cNvPr>
          <p:cNvSpPr/>
          <p:nvPr/>
        </p:nvSpPr>
        <p:spPr>
          <a:xfrm>
            <a:off x="8211122" y="1614908"/>
            <a:ext cx="1188000" cy="1078596"/>
          </a:xfrm>
          <a:prstGeom prst="rect">
            <a:avLst/>
          </a:prstGeom>
          <a:solidFill>
            <a:srgbClr val="99CB38"/>
          </a:solidFill>
          <a:ln>
            <a:noFill/>
          </a:ln>
          <a:effectLst/>
          <a:scene3d>
            <a:camera prst="orthographicFront"/>
            <a:lightRig rig="flat" dir="t"/>
          </a:scene3d>
          <a:sp3d prstMaterial="dkEdge"/>
        </p:spPr>
        <p:txBody>
          <a:bodyPr spcFirstLastPara="0" vert="horz" wrap="square" lIns="72000" tIns="108000" rIns="72000" bIns="0" numCol="1" spcCol="1270" rtlCol="0" anchor="t"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貿易・金融・サービス　</a:t>
            </a:r>
            <a:endParaRPr kumimoji="0" lang="en-US" altLang="ja-JP"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577850" eaLnBrk="1" fontAlgn="auto" latinLnBrk="0" hangingPunct="1">
              <a:lnSpc>
                <a:spcPct val="90000"/>
              </a:lnSpc>
              <a:spcBef>
                <a:spcPct val="0"/>
              </a:spcBef>
              <a:spcAft>
                <a:spcPct val="3500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グループ</a:t>
            </a:r>
            <a:endParaRPr kumimoji="0" lang="en-US" altLang="ja-JP"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altLang="ja-JP"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192</a:t>
            </a:r>
            <a:r>
              <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a:t>
            </a:r>
            <a:endPar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長方形 25" descr="階層レベル 2 項目 4">
            <a:extLst>
              <a:ext uri="{FF2B5EF4-FFF2-40B4-BE49-F238E27FC236}">
                <a16:creationId xmlns:a16="http://schemas.microsoft.com/office/drawing/2014/main" id="{A91AA3B5-57C3-4383-989F-B638BFD40802}"/>
              </a:ext>
            </a:extLst>
          </p:cNvPr>
          <p:cNvSpPr/>
          <p:nvPr/>
        </p:nvSpPr>
        <p:spPr>
          <a:xfrm>
            <a:off x="9492369" y="1614908"/>
            <a:ext cx="1188000" cy="1078596"/>
          </a:xfrm>
          <a:prstGeom prst="rect">
            <a:avLst/>
          </a:prstGeom>
          <a:solidFill>
            <a:srgbClr val="E6D024"/>
          </a:solidFill>
          <a:ln>
            <a:noFill/>
          </a:ln>
          <a:effectLst/>
          <a:scene3d>
            <a:camera prst="orthographicFront"/>
            <a:lightRig rig="flat" dir="t"/>
          </a:scene3d>
          <a:sp3d prstMaterial="dkEdge"/>
        </p:spPr>
        <p:txBody>
          <a:bodyPr spcFirstLastPara="0" vert="horz" wrap="square" lIns="72000" tIns="108000" rIns="72000" bIns="0" numCol="1" spcCol="1270" rtlCol="0" anchor="t"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輸送機器</a:t>
            </a:r>
            <a:endParaRPr kumimoji="0" lang="en-US" altLang="ja-JP"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577850" eaLnBrk="1" fontAlgn="auto" latinLnBrk="0" hangingPunct="1">
              <a:lnSpc>
                <a:spcPct val="90000"/>
              </a:lnSpc>
              <a:spcBef>
                <a:spcPct val="0"/>
              </a:spcBef>
              <a:spcAft>
                <a:spcPct val="35000"/>
              </a:spcAft>
              <a:buClrTx/>
              <a:buSzTx/>
              <a:buFontTx/>
              <a:buNone/>
              <a:tabLst/>
              <a:defRPr/>
            </a:pPr>
            <a:r>
              <a:rPr lang="ja-JP" altLang="en-US" sz="1400" b="1" kern="0" dirty="0">
                <a:solidFill>
                  <a:prstClr val="black"/>
                </a:solidFill>
                <a:latin typeface="Meiryo UI" panose="020B0604030504040204" pitchFamily="50" charset="-128"/>
                <a:ea typeface="Meiryo UI" panose="020B0604030504040204" pitchFamily="50" charset="-128"/>
              </a:rPr>
              <a:t>グループ</a:t>
            </a:r>
            <a:endParaRPr lang="en-US" altLang="ja-JP" sz="1400" b="1" kern="0" dirty="0">
              <a:solidFill>
                <a:prstClr val="black"/>
              </a:solidFill>
              <a:latin typeface="Meiryo UI" panose="020B0604030504040204" pitchFamily="50" charset="-128"/>
              <a:ea typeface="Meiryo UI" panose="020B0604030504040204" pitchFamily="50" charset="-128"/>
            </a:endParaRPr>
          </a:p>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altLang="ja-JP"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94</a:t>
            </a:r>
            <a:r>
              <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a:t>
            </a:r>
            <a:endPar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長方形 27" descr="階層レベル 2 項目 5">
            <a:extLst>
              <a:ext uri="{FF2B5EF4-FFF2-40B4-BE49-F238E27FC236}">
                <a16:creationId xmlns:a16="http://schemas.microsoft.com/office/drawing/2014/main" id="{4309B0DF-86A4-4936-8502-38203F163CC9}"/>
              </a:ext>
            </a:extLst>
          </p:cNvPr>
          <p:cNvSpPr/>
          <p:nvPr/>
        </p:nvSpPr>
        <p:spPr>
          <a:xfrm>
            <a:off x="10773616" y="1614908"/>
            <a:ext cx="1188000" cy="1078596"/>
          </a:xfrm>
          <a:prstGeom prst="rect">
            <a:avLst/>
          </a:prstGeom>
          <a:solidFill>
            <a:schemeClr val="accent5">
              <a:lumMod val="40000"/>
              <a:lumOff val="60000"/>
            </a:schemeClr>
          </a:solidFill>
          <a:ln>
            <a:noFill/>
          </a:ln>
          <a:effectLst/>
          <a:scene3d>
            <a:camera prst="orthographicFront"/>
            <a:lightRig rig="flat" dir="t"/>
          </a:scene3d>
          <a:sp3d prstMaterial="dkEdge"/>
        </p:spPr>
        <p:txBody>
          <a:bodyPr spcFirstLastPara="0" vert="horz" wrap="square" lIns="72000" tIns="108000" rIns="72000" bIns="0" numCol="1" spcCol="1270" rtlCol="0" anchor="t"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一般製造</a:t>
            </a:r>
            <a:endParaRPr kumimoji="0" lang="en-US" altLang="ja-JP"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577850" eaLnBrk="1" fontAlgn="auto" latinLnBrk="0" hangingPunct="1">
              <a:lnSpc>
                <a:spcPct val="90000"/>
              </a:lnSpc>
              <a:spcBef>
                <a:spcPct val="0"/>
              </a:spcBef>
              <a:spcAft>
                <a:spcPct val="35000"/>
              </a:spcAft>
              <a:buClrTx/>
              <a:buSzTx/>
              <a:buFontTx/>
              <a:buNone/>
              <a:tabLst/>
              <a:defRPr/>
            </a:pPr>
            <a:r>
              <a:rPr lang="ja-JP" altLang="en-US" sz="1400" b="1" kern="0" dirty="0">
                <a:solidFill>
                  <a:prstClr val="black"/>
                </a:solidFill>
                <a:latin typeface="Meiryo UI" panose="020B0604030504040204" pitchFamily="50" charset="-128"/>
                <a:ea typeface="Meiryo UI" panose="020B0604030504040204" pitchFamily="50" charset="-128"/>
              </a:rPr>
              <a:t>グループ</a:t>
            </a:r>
            <a:endParaRPr lang="en-US" altLang="ja-JP" sz="1400" b="1" kern="0" dirty="0">
              <a:solidFill>
                <a:prstClr val="black"/>
              </a:solidFill>
              <a:latin typeface="Meiryo UI" panose="020B0604030504040204" pitchFamily="50" charset="-128"/>
              <a:ea typeface="Meiryo UI" panose="020B0604030504040204" pitchFamily="50" charset="-128"/>
            </a:endParaRPr>
          </a:p>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altLang="ja-JP"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163</a:t>
            </a:r>
            <a:r>
              <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a:t>
            </a:r>
            <a:endPar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3" name="直線​​コネクタ 104" descr="コネクタ ライン">
            <a:extLst>
              <a:ext uri="{FF2B5EF4-FFF2-40B4-BE49-F238E27FC236}">
                <a16:creationId xmlns:a16="http://schemas.microsoft.com/office/drawing/2014/main" id="{A92435A3-B09B-4573-B0AE-182AE2EEADDB}"/>
              </a:ext>
            </a:extLst>
          </p:cNvPr>
          <p:cNvCxnSpPr>
            <a:cxnSpLocks/>
          </p:cNvCxnSpPr>
          <p:nvPr/>
        </p:nvCxnSpPr>
        <p:spPr>
          <a:xfrm>
            <a:off x="11367616" y="2514909"/>
            <a:ext cx="0" cy="143410"/>
          </a:xfrm>
          <a:prstGeom prst="line">
            <a:avLst/>
          </a:prstGeom>
          <a:noFill/>
          <a:ln w="3175" cap="flat" cmpd="sng" algn="ctr">
            <a:solidFill>
              <a:sysClr val="window" lastClr="FFFFFF">
                <a:lumMod val="85000"/>
              </a:sysClr>
            </a:solidFill>
            <a:prstDash val="solid"/>
          </a:ln>
          <a:effectLst/>
        </p:spPr>
      </p:cxnSp>
      <p:sp>
        <p:nvSpPr>
          <p:cNvPr id="26" name="長方形 24" descr="階層レベル 3 項目 3">
            <a:extLst>
              <a:ext uri="{FF2B5EF4-FFF2-40B4-BE49-F238E27FC236}">
                <a16:creationId xmlns:a16="http://schemas.microsoft.com/office/drawing/2014/main" id="{A0E4100D-4725-4CE2-B864-325606DDD20F}"/>
              </a:ext>
            </a:extLst>
          </p:cNvPr>
          <p:cNvSpPr/>
          <p:nvPr/>
        </p:nvSpPr>
        <p:spPr>
          <a:xfrm>
            <a:off x="8373552" y="2818295"/>
            <a:ext cx="942395" cy="314402"/>
          </a:xfrm>
          <a:prstGeom prst="rect">
            <a:avLst/>
          </a:prstGeom>
          <a:solidFill>
            <a:sysClr val="window" lastClr="FFFFFF">
              <a:lumMod val="95000"/>
            </a:sysClr>
          </a:solidFill>
          <a:ln>
            <a:noFill/>
          </a:ln>
          <a:effectLst/>
          <a:scene3d>
            <a:camera prst="orthographicFront"/>
            <a:lightRig rig="flat" dir="t"/>
          </a:scene3d>
          <a:sp3d prstMaterial="dkEdge"/>
        </p:spPr>
        <p:txBody>
          <a:bodyPr spcFirstLastPara="0" vert="horz" wrap="square" lIns="72000" tIns="108000" rIns="72000" bIns="0" numCol="1" spcCol="1270" rtlCol="0" anchor="t"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金融部会</a:t>
            </a:r>
          </a:p>
        </p:txBody>
      </p:sp>
      <p:sp>
        <p:nvSpPr>
          <p:cNvPr id="27" name="長方形 24" descr="階層レベル 3 項目 3">
            <a:extLst>
              <a:ext uri="{FF2B5EF4-FFF2-40B4-BE49-F238E27FC236}">
                <a16:creationId xmlns:a16="http://schemas.microsoft.com/office/drawing/2014/main" id="{A8BC0BE4-C98A-4172-84D0-3F358C84D9D2}"/>
              </a:ext>
            </a:extLst>
          </p:cNvPr>
          <p:cNvSpPr/>
          <p:nvPr/>
        </p:nvSpPr>
        <p:spPr>
          <a:xfrm>
            <a:off x="8281746" y="3606895"/>
            <a:ext cx="3560806" cy="314402"/>
          </a:xfrm>
          <a:prstGeom prst="rect">
            <a:avLst/>
          </a:prstGeom>
          <a:solidFill>
            <a:sysClr val="window" lastClr="FFFFFF">
              <a:lumMod val="95000"/>
            </a:sysClr>
          </a:solidFill>
          <a:ln>
            <a:noFill/>
          </a:ln>
          <a:effectLst/>
          <a:scene3d>
            <a:camera prst="orthographicFront"/>
            <a:lightRig rig="flat" dir="t"/>
          </a:scene3d>
          <a:sp3d prstMaterial="dkEdge"/>
        </p:spPr>
        <p:txBody>
          <a:bodyPr spcFirstLastPara="0" vert="horz" wrap="square" lIns="72000" tIns="108000" rIns="72000" bIns="0" numCol="1" spcCol="1270" rtlCol="0" anchor="t"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lang="ja-JP" altLang="en-US" sz="1400" kern="0" dirty="0">
                <a:solidFill>
                  <a:prstClr val="black"/>
                </a:solidFill>
                <a:latin typeface="Meiryo UI" panose="020B0604030504040204" pitchFamily="50" charset="-128"/>
                <a:ea typeface="Meiryo UI" panose="020B0604030504040204" pitchFamily="50" charset="-128"/>
              </a:rPr>
              <a:t>税務部会</a:t>
            </a:r>
            <a:endPar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長方形 24" descr="階層レベル 3 項目 3">
            <a:extLst>
              <a:ext uri="{FF2B5EF4-FFF2-40B4-BE49-F238E27FC236}">
                <a16:creationId xmlns:a16="http://schemas.microsoft.com/office/drawing/2014/main" id="{BD324614-05E4-4AB7-BE8F-F250A0104F71}"/>
              </a:ext>
            </a:extLst>
          </p:cNvPr>
          <p:cNvSpPr/>
          <p:nvPr/>
        </p:nvSpPr>
        <p:spPr>
          <a:xfrm>
            <a:off x="10898934" y="2820105"/>
            <a:ext cx="942395" cy="314402"/>
          </a:xfrm>
          <a:prstGeom prst="rect">
            <a:avLst/>
          </a:prstGeom>
          <a:solidFill>
            <a:sysClr val="window" lastClr="FFFFFF">
              <a:lumMod val="95000"/>
            </a:sysClr>
          </a:solidFill>
          <a:ln>
            <a:noFill/>
          </a:ln>
          <a:effectLst/>
          <a:scene3d>
            <a:camera prst="orthographicFront"/>
            <a:lightRig rig="flat" dir="t"/>
          </a:scene3d>
          <a:sp3d prstMaterial="dkEdge"/>
        </p:spPr>
        <p:txBody>
          <a:bodyPr spcFirstLastPara="0" vert="horz" wrap="square" lIns="72000" tIns="108000" rIns="72000" bIns="0" numCol="1" spcCol="1270" rtlCol="0" anchor="t"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lang="ja-JP" altLang="en-US" sz="1400" kern="0" dirty="0">
                <a:solidFill>
                  <a:prstClr val="black"/>
                </a:solidFill>
                <a:latin typeface="Meiryo UI" panose="020B0604030504040204" pitchFamily="50" charset="-128"/>
                <a:ea typeface="Meiryo UI" panose="020B0604030504040204" pitchFamily="50" charset="-128"/>
              </a:rPr>
              <a:t>鉄鋼</a:t>
            </a: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部会</a:t>
            </a:r>
          </a:p>
        </p:txBody>
      </p:sp>
      <p:sp>
        <p:nvSpPr>
          <p:cNvPr id="40" name="長方形 24" descr="階層レベル 3 項目 3">
            <a:extLst>
              <a:ext uri="{FF2B5EF4-FFF2-40B4-BE49-F238E27FC236}">
                <a16:creationId xmlns:a16="http://schemas.microsoft.com/office/drawing/2014/main" id="{B4FF875F-83E8-4C76-BE26-4BE49320E142}"/>
              </a:ext>
            </a:extLst>
          </p:cNvPr>
          <p:cNvSpPr/>
          <p:nvPr/>
        </p:nvSpPr>
        <p:spPr>
          <a:xfrm>
            <a:off x="10894137" y="3214501"/>
            <a:ext cx="942395" cy="314402"/>
          </a:xfrm>
          <a:prstGeom prst="rect">
            <a:avLst/>
          </a:prstGeom>
          <a:solidFill>
            <a:sysClr val="window" lastClr="FFFFFF">
              <a:lumMod val="95000"/>
            </a:sysClr>
          </a:solidFill>
          <a:ln>
            <a:noFill/>
          </a:ln>
          <a:effectLst/>
          <a:scene3d>
            <a:camera prst="orthographicFront"/>
            <a:lightRig rig="flat" dir="t"/>
          </a:scene3d>
          <a:sp3d prstMaterial="dkEdge"/>
        </p:spPr>
        <p:txBody>
          <a:bodyPr spcFirstLastPara="0" vert="horz" wrap="square" lIns="72000" tIns="108000" rIns="72000" bIns="0" numCol="1" spcCol="1270" rtlCol="0" anchor="t"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lang="ja-JP" altLang="en-US" sz="1400" kern="0" dirty="0">
                <a:solidFill>
                  <a:prstClr val="black"/>
                </a:solidFill>
                <a:latin typeface="Meiryo UI" panose="020B0604030504040204" pitchFamily="50" charset="-128"/>
                <a:ea typeface="Meiryo UI" panose="020B0604030504040204" pitchFamily="50" charset="-128"/>
              </a:rPr>
              <a:t>製薬</a:t>
            </a: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部会</a:t>
            </a:r>
          </a:p>
        </p:txBody>
      </p:sp>
      <p:sp>
        <p:nvSpPr>
          <p:cNvPr id="4" name="テキスト ボックス 3">
            <a:extLst>
              <a:ext uri="{FF2B5EF4-FFF2-40B4-BE49-F238E27FC236}">
                <a16:creationId xmlns:a16="http://schemas.microsoft.com/office/drawing/2014/main" id="{C734931B-1C40-462A-942A-ECD2FCD2DAD4}"/>
              </a:ext>
            </a:extLst>
          </p:cNvPr>
          <p:cNvSpPr txBox="1"/>
          <p:nvPr/>
        </p:nvSpPr>
        <p:spPr>
          <a:xfrm>
            <a:off x="8517835" y="1192696"/>
            <a:ext cx="3191899" cy="369332"/>
          </a:xfrm>
          <a:prstGeom prst="rect">
            <a:avLst/>
          </a:prstGeom>
          <a:noFill/>
        </p:spPr>
        <p:txBody>
          <a:bodyPr wrap="none" rtlCol="0">
            <a:spAutoFit/>
          </a:bodyPr>
          <a:lstStyle/>
          <a:p>
            <a:r>
              <a:rPr kumimoji="1" lang="en-US" altLang="ja-JP" dirty="0"/>
              <a:t>2020</a:t>
            </a:r>
            <a:r>
              <a:rPr kumimoji="1" lang="ja-JP" altLang="en-US" dirty="0"/>
              <a:t>年度部会活動イメージ図</a:t>
            </a:r>
          </a:p>
        </p:txBody>
      </p:sp>
      <p:sp>
        <p:nvSpPr>
          <p:cNvPr id="5" name="テキスト ボックス 4">
            <a:extLst>
              <a:ext uri="{FF2B5EF4-FFF2-40B4-BE49-F238E27FC236}">
                <a16:creationId xmlns:a16="http://schemas.microsoft.com/office/drawing/2014/main" id="{7B68DEC1-CD38-49B6-BA57-02D26AA8D84C}"/>
              </a:ext>
            </a:extLst>
          </p:cNvPr>
          <p:cNvSpPr txBox="1"/>
          <p:nvPr/>
        </p:nvSpPr>
        <p:spPr>
          <a:xfrm>
            <a:off x="8083631" y="4070519"/>
            <a:ext cx="3877985" cy="646331"/>
          </a:xfrm>
          <a:prstGeom prst="rect">
            <a:avLst/>
          </a:prstGeom>
          <a:noFill/>
        </p:spPr>
        <p:txBody>
          <a:bodyPr wrap="none" rtlCol="0">
            <a:spAutoFit/>
          </a:bodyPr>
          <a:lstStyle/>
          <a:p>
            <a:r>
              <a:rPr kumimoji="1" lang="ja-JP" altLang="en-US" dirty="0"/>
              <a:t>・部会はこれから必要に応じて検討</a:t>
            </a:r>
            <a:endParaRPr kumimoji="1" lang="en-US" altLang="ja-JP" dirty="0"/>
          </a:p>
          <a:p>
            <a:r>
              <a:rPr kumimoji="1" lang="ja-JP" altLang="en-US" dirty="0"/>
              <a:t>・複数の部会への登録・参加も可能</a:t>
            </a:r>
          </a:p>
        </p:txBody>
      </p:sp>
    </p:spTree>
    <p:extLst>
      <p:ext uri="{BB962C8B-B14F-4D97-AF65-F5344CB8AC3E}">
        <p14:creationId xmlns:p14="http://schemas.microsoft.com/office/powerpoint/2010/main" val="340423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1" nodeType="afterEffect">
                                  <p:stCondLst>
                                    <p:cond delay="0"/>
                                  </p:stCondLst>
                                  <p:iterate type="lt">
                                    <p:tmPct val="0"/>
                                  </p:iterate>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5" presetClass="emph" presetSubtype="0" grpId="0" nodeType="afterEffect">
                                  <p:stCondLst>
                                    <p:cond delay="0"/>
                                  </p:stCondLst>
                                  <p:iterate type="lt">
                                    <p:tmAbs val="25"/>
                                  </p:iterate>
                                  <p:childTnLst>
                                    <p:set>
                                      <p:cBhvr override="childStyle">
                                        <p:cTn id="14" dur="indefinite"/>
                                        <p:tgtEl>
                                          <p:spTgt spid="11"/>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500"/>
                            </p:stCondLst>
                            <p:childTnLst>
                              <p:par>
                                <p:cTn id="21" presetID="10" presetClass="entr" presetSubtype="0" fill="hold" grpId="0" nodeType="afterEffect">
                                  <p:stCondLst>
                                    <p:cond delay="0"/>
                                  </p:stCondLst>
                                  <p:iterate type="lt">
                                    <p:tmPct val="0"/>
                                  </p:iterate>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1000"/>
                            </p:stCondLst>
                            <p:childTnLst>
                              <p:par>
                                <p:cTn id="25" presetID="15" presetClass="emph" presetSubtype="0" grpId="1" nodeType="afterEffect">
                                  <p:stCondLst>
                                    <p:cond delay="0"/>
                                  </p:stCondLst>
                                  <p:iterate type="lt">
                                    <p:tmAbs val="25"/>
                                  </p:iterate>
                                  <p:childTnLst>
                                    <p:set>
                                      <p:cBhvr override="childStyle">
                                        <p:cTn id="26" dur="indefinite"/>
                                        <p:tgtEl>
                                          <p:spTgt spid="13"/>
                                        </p:tgtEl>
                                        <p:attrNameLst>
                                          <p:attrName>style.fontWeight</p:attrName>
                                        </p:attrNameLst>
                                      </p:cBhvr>
                                      <p:to>
                                        <p:strVal val="bold"/>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500"/>
                            </p:stCondLst>
                            <p:childTnLst>
                              <p:par>
                                <p:cTn id="33" presetID="10" presetClass="entr" presetSubtype="0" fill="hold" grpId="0" nodeType="afterEffect">
                                  <p:stCondLst>
                                    <p:cond delay="0"/>
                                  </p:stCondLst>
                                  <p:iterate type="lt">
                                    <p:tmPct val="0"/>
                                  </p:iterate>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1000"/>
                            </p:stCondLst>
                            <p:childTnLst>
                              <p:par>
                                <p:cTn id="37" presetID="15" presetClass="emph" presetSubtype="0" grpId="1" nodeType="afterEffect">
                                  <p:stCondLst>
                                    <p:cond delay="0"/>
                                  </p:stCondLst>
                                  <p:iterate type="lt">
                                    <p:tmAbs val="25"/>
                                  </p:iterate>
                                  <p:childTnLst>
                                    <p:set>
                                      <p:cBhvr override="childStyle">
                                        <p:cTn id="38" dur="indefinite"/>
                                        <p:tgtEl>
                                          <p:spTgt spid="15"/>
                                        </p:tgtEl>
                                        <p:attrNameLst>
                                          <p:attrName>style.fontWeight</p:attrName>
                                        </p:attrNameLst>
                                      </p:cBhvr>
                                      <p:to>
                                        <p:strVal val="bold"/>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
                            </p:stCondLst>
                            <p:childTnLst>
                              <p:par>
                                <p:cTn id="45" presetID="10" presetClass="entr" presetSubtype="0" fill="hold" grpId="0" nodeType="afterEffect">
                                  <p:stCondLst>
                                    <p:cond delay="0"/>
                                  </p:stCondLst>
                                  <p:iterate type="lt">
                                    <p:tmPct val="0"/>
                                  </p:iterate>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1000"/>
                            </p:stCondLst>
                            <p:childTnLst>
                              <p:par>
                                <p:cTn id="49" presetID="15" presetClass="emph" presetSubtype="0" grpId="1" nodeType="afterEffect">
                                  <p:stCondLst>
                                    <p:cond delay="0"/>
                                  </p:stCondLst>
                                  <p:iterate type="lt">
                                    <p:tmAbs val="25"/>
                                  </p:iterate>
                                  <p:childTnLst>
                                    <p:set>
                                      <p:cBhvr override="childStyle">
                                        <p:cTn id="50" dur="indefinite"/>
                                        <p:tgtEl>
                                          <p:spTgt spid="17"/>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1" grpId="1" animBg="1"/>
      <p:bldP spid="12" grpId="0" animBg="1"/>
      <p:bldP spid="13" grpId="0" animBg="1"/>
      <p:bldP spid="13" grpId="1" animBg="1"/>
      <p:bldP spid="14" grpId="0" animBg="1"/>
      <p:bldP spid="15" grpId="0" animBg="1"/>
      <p:bldP spid="15" grpId="1" animBg="1"/>
      <p:bldP spid="16" grpId="0" animBg="1"/>
      <p:bldP spid="17" grpId="0" animBg="1"/>
      <p:bldP spid="1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07C76978-4E5E-4285-AA03-6C1A5A37102F}"/>
              </a:ext>
            </a:extLst>
          </p:cNvPr>
          <p:cNvSpPr txBox="1"/>
          <p:nvPr/>
        </p:nvSpPr>
        <p:spPr>
          <a:xfrm>
            <a:off x="-4114" y="-6369"/>
            <a:ext cx="12196113" cy="707886"/>
          </a:xfrm>
          <a:prstGeom prst="rect">
            <a:avLst/>
          </a:prstGeom>
          <a:solidFill>
            <a:schemeClr val="accent1">
              <a:lumMod val="40000"/>
              <a:lumOff val="60000"/>
            </a:schemeClr>
          </a:solidFill>
          <a:ln>
            <a:solidFill>
              <a:schemeClr val="accent1">
                <a:lumMod val="40000"/>
                <a:lumOff val="60000"/>
              </a:schemeClr>
            </a:solidFill>
          </a:ln>
        </p:spPr>
        <p:txBody>
          <a:bodyPr wrap="square" rtlCol="0">
            <a:spAutoFit/>
          </a:bodyPr>
          <a:lstStyle/>
          <a:p>
            <a:r>
              <a:rPr lang="ja-JP" altLang="en-US" sz="4000" dirty="0">
                <a:latin typeface="MS PGothic" panose="020B0600070205080204" pitchFamily="34" charset="-128"/>
                <a:ea typeface="MS PGothic" panose="020B0600070205080204" pitchFamily="34" charset="-128"/>
              </a:rPr>
              <a:t>プロジェクト</a:t>
            </a:r>
            <a:r>
              <a:rPr lang="en-US" altLang="ja-JP" sz="4000" dirty="0">
                <a:latin typeface="MS PGothic" panose="020B0600070205080204" pitchFamily="34" charset="-128"/>
                <a:ea typeface="MS PGothic" panose="020B0600070205080204" pitchFamily="34" charset="-128"/>
              </a:rPr>
              <a:t>3</a:t>
            </a:r>
            <a:r>
              <a:rPr lang="ja-JP" altLang="en-US" sz="4000" dirty="0">
                <a:latin typeface="MS PGothic" panose="020B0600070205080204" pitchFamily="34" charset="-128"/>
                <a:ea typeface="MS PGothic" panose="020B0600070205080204" pitchFamily="34" charset="-128"/>
              </a:rPr>
              <a:t>　</a:t>
            </a:r>
            <a:r>
              <a:rPr lang="ja-JP" altLang="en-US" sz="4000" dirty="0"/>
              <a:t>広報、宣伝活動の充実</a:t>
            </a:r>
            <a:endParaRPr lang="en-US" altLang="ja-JP" sz="4000" dirty="0"/>
          </a:p>
        </p:txBody>
      </p:sp>
      <p:sp>
        <p:nvSpPr>
          <p:cNvPr id="7" name="スライド番号プレースホルダー 6">
            <a:extLst>
              <a:ext uri="{FF2B5EF4-FFF2-40B4-BE49-F238E27FC236}">
                <a16:creationId xmlns:a16="http://schemas.microsoft.com/office/drawing/2014/main" id="{9C6C50B6-1D4F-40E1-A87B-B74C72C7D4A6}"/>
              </a:ext>
            </a:extLst>
          </p:cNvPr>
          <p:cNvSpPr>
            <a:spLocks noGrp="1"/>
          </p:cNvSpPr>
          <p:nvPr>
            <p:ph type="sldNum" sz="quarter" idx="12"/>
          </p:nvPr>
        </p:nvSpPr>
        <p:spPr>
          <a:xfrm>
            <a:off x="7918141" y="6862372"/>
            <a:ext cx="2743200" cy="365125"/>
          </a:xfrm>
        </p:spPr>
        <p:txBody>
          <a:bodyPr/>
          <a:lstStyle/>
          <a:p>
            <a:fld id="{7F41CD96-F627-4A50-830D-F1D063E018F0}" type="slidenum">
              <a:rPr lang="en-US" smtClean="0">
                <a:latin typeface="MS PGothic" panose="020B0600070205080204" pitchFamily="34" charset="-128"/>
                <a:ea typeface="MS PGothic" panose="020B0600070205080204" pitchFamily="34" charset="-128"/>
              </a:rPr>
              <a:t>8</a:t>
            </a:fld>
            <a:endParaRPr lang="en-US">
              <a:latin typeface="MS PGothic" panose="020B0600070205080204" pitchFamily="34" charset="-128"/>
              <a:ea typeface="MS PGothic" panose="020B0600070205080204" pitchFamily="34" charset="-128"/>
            </a:endParaRPr>
          </a:p>
        </p:txBody>
      </p:sp>
      <p:pic>
        <p:nvPicPr>
          <p:cNvPr id="9" name="Picture 2" descr="JCCII LOGO">
            <a:extLst>
              <a:ext uri="{FF2B5EF4-FFF2-40B4-BE49-F238E27FC236}">
                <a16:creationId xmlns:a16="http://schemas.microsoft.com/office/drawing/2014/main" id="{83C02095-8F6C-46AB-8BAA-DA191C421A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9048" y="-4445"/>
            <a:ext cx="2171287" cy="705483"/>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E33360CB-2882-40A8-928F-EFD2FE38E77A}"/>
              </a:ext>
            </a:extLst>
          </p:cNvPr>
          <p:cNvSpPr/>
          <p:nvPr/>
        </p:nvSpPr>
        <p:spPr>
          <a:xfrm>
            <a:off x="664211" y="868547"/>
            <a:ext cx="2159540" cy="707886"/>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S PGothic" panose="020B0600070205080204" pitchFamily="34" charset="-128"/>
                <a:ea typeface="MS PGothic" panose="020B0600070205080204" pitchFamily="34" charset="-128"/>
              </a:rPr>
              <a:t>目的</a:t>
            </a:r>
          </a:p>
        </p:txBody>
      </p:sp>
      <p:sp>
        <p:nvSpPr>
          <p:cNvPr id="11" name="正方形/長方形 10">
            <a:extLst>
              <a:ext uri="{FF2B5EF4-FFF2-40B4-BE49-F238E27FC236}">
                <a16:creationId xmlns:a16="http://schemas.microsoft.com/office/drawing/2014/main" id="{1C774854-9984-4F3B-BD9B-24D18283F2A9}"/>
              </a:ext>
            </a:extLst>
          </p:cNvPr>
          <p:cNvSpPr/>
          <p:nvPr/>
        </p:nvSpPr>
        <p:spPr>
          <a:xfrm>
            <a:off x="2823751" y="868547"/>
            <a:ext cx="8513033" cy="707886"/>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j-ea"/>
              </a:rPr>
              <a:t>会員・非会員に発信する情報、ツールを整理し、必要な情報を確実に効率よく</a:t>
            </a:r>
            <a:endParaRPr lang="en-US" altLang="ja-JP" dirty="0">
              <a:solidFill>
                <a:schemeClr val="tx1"/>
              </a:solidFill>
              <a:latin typeface="+mj-ea"/>
            </a:endParaRPr>
          </a:p>
          <a:p>
            <a:r>
              <a:rPr lang="ja-JP" altLang="en-US" dirty="0">
                <a:solidFill>
                  <a:schemeClr val="tx1"/>
                </a:solidFill>
                <a:latin typeface="+mj-ea"/>
              </a:rPr>
              <a:t>届けられる体制を構築</a:t>
            </a:r>
            <a:endParaRPr kumimoji="1" lang="ja-JP" altLang="en-US" dirty="0">
              <a:solidFill>
                <a:schemeClr val="tx1"/>
              </a:solidFill>
              <a:latin typeface="MS PGothic" panose="020B0600070205080204" pitchFamily="34" charset="-128"/>
              <a:ea typeface="MS PGothic" panose="020B0600070205080204" pitchFamily="34" charset="-128"/>
            </a:endParaRPr>
          </a:p>
        </p:txBody>
      </p:sp>
      <p:sp>
        <p:nvSpPr>
          <p:cNvPr id="12" name="正方形/長方形 11">
            <a:extLst>
              <a:ext uri="{FF2B5EF4-FFF2-40B4-BE49-F238E27FC236}">
                <a16:creationId xmlns:a16="http://schemas.microsoft.com/office/drawing/2014/main" id="{DA8BA3D0-E30E-44B1-BF50-376DB95E4DD4}"/>
              </a:ext>
            </a:extLst>
          </p:cNvPr>
          <p:cNvSpPr/>
          <p:nvPr/>
        </p:nvSpPr>
        <p:spPr>
          <a:xfrm>
            <a:off x="664211" y="1743463"/>
            <a:ext cx="2159540" cy="707886"/>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MS PGothic" panose="020B0600070205080204" pitchFamily="34" charset="-128"/>
                <a:ea typeface="MS PGothic" panose="020B0600070205080204" pitchFamily="34" charset="-128"/>
              </a:rPr>
              <a:t>概要</a:t>
            </a:r>
            <a:endParaRPr kumimoji="1" lang="ja-JP" altLang="en-US" sz="3600" b="1" dirty="0">
              <a:solidFill>
                <a:schemeClr val="tx1"/>
              </a:solidFill>
              <a:latin typeface="MS PGothic" panose="020B0600070205080204" pitchFamily="34" charset="-128"/>
              <a:ea typeface="MS PGothic" panose="020B0600070205080204" pitchFamily="34" charset="-128"/>
            </a:endParaRPr>
          </a:p>
        </p:txBody>
      </p:sp>
      <p:sp>
        <p:nvSpPr>
          <p:cNvPr id="13" name="正方形/長方形 12">
            <a:extLst>
              <a:ext uri="{FF2B5EF4-FFF2-40B4-BE49-F238E27FC236}">
                <a16:creationId xmlns:a16="http://schemas.microsoft.com/office/drawing/2014/main" id="{E91F8FBE-73B2-4095-BF30-5AC983D9EDE6}"/>
              </a:ext>
            </a:extLst>
          </p:cNvPr>
          <p:cNvSpPr/>
          <p:nvPr/>
        </p:nvSpPr>
        <p:spPr>
          <a:xfrm>
            <a:off x="2823751" y="1743463"/>
            <a:ext cx="8513033" cy="707886"/>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mj-ea"/>
              </a:rPr>
              <a:t>HP</a:t>
            </a:r>
            <a:r>
              <a:rPr lang="ja-JP" altLang="en-US" dirty="0">
                <a:solidFill>
                  <a:schemeClr val="tx1"/>
                </a:solidFill>
                <a:latin typeface="+mj-ea"/>
              </a:rPr>
              <a:t>やメール、会員データを活用し商工会の活動や会員が知りたい情報を的確に</a:t>
            </a:r>
            <a:endParaRPr lang="en-US" altLang="ja-JP" dirty="0">
              <a:solidFill>
                <a:schemeClr val="tx1"/>
              </a:solidFill>
              <a:latin typeface="+mj-ea"/>
            </a:endParaRPr>
          </a:p>
          <a:p>
            <a:r>
              <a:rPr lang="ja-JP" altLang="en-US" dirty="0">
                <a:solidFill>
                  <a:schemeClr val="tx1"/>
                </a:solidFill>
                <a:latin typeface="+mj-ea"/>
              </a:rPr>
              <a:t>わかりやすく伝える方法を検討</a:t>
            </a:r>
            <a:endParaRPr lang="en-US" altLang="ja-JP" dirty="0">
              <a:solidFill>
                <a:schemeClr val="tx1"/>
              </a:solidFill>
              <a:latin typeface="+mj-ea"/>
            </a:endParaRPr>
          </a:p>
        </p:txBody>
      </p:sp>
      <p:sp>
        <p:nvSpPr>
          <p:cNvPr id="14" name="正方形/長方形 13">
            <a:extLst>
              <a:ext uri="{FF2B5EF4-FFF2-40B4-BE49-F238E27FC236}">
                <a16:creationId xmlns:a16="http://schemas.microsoft.com/office/drawing/2014/main" id="{06FA66FB-5EF8-4983-9DB7-9FC482EB754D}"/>
              </a:ext>
            </a:extLst>
          </p:cNvPr>
          <p:cNvSpPr/>
          <p:nvPr/>
        </p:nvSpPr>
        <p:spPr>
          <a:xfrm>
            <a:off x="664211" y="2586084"/>
            <a:ext cx="2159540" cy="3096209"/>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MS PGothic" panose="020B0600070205080204" pitchFamily="34" charset="-128"/>
                <a:ea typeface="MS PGothic" panose="020B0600070205080204" pitchFamily="34" charset="-128"/>
              </a:rPr>
              <a:t>具体的に</a:t>
            </a:r>
            <a:endParaRPr kumimoji="1" lang="ja-JP" altLang="en-US" sz="3600" b="1" dirty="0">
              <a:solidFill>
                <a:schemeClr val="tx1"/>
              </a:solidFill>
              <a:latin typeface="MS PGothic" panose="020B0600070205080204" pitchFamily="34" charset="-128"/>
              <a:ea typeface="MS PGothic" panose="020B0600070205080204" pitchFamily="34" charset="-128"/>
            </a:endParaRPr>
          </a:p>
        </p:txBody>
      </p:sp>
      <p:sp>
        <p:nvSpPr>
          <p:cNvPr id="16" name="正方形/長方形 15">
            <a:extLst>
              <a:ext uri="{FF2B5EF4-FFF2-40B4-BE49-F238E27FC236}">
                <a16:creationId xmlns:a16="http://schemas.microsoft.com/office/drawing/2014/main" id="{646A9090-3981-4F27-93F3-5C1AAA45997E}"/>
              </a:ext>
            </a:extLst>
          </p:cNvPr>
          <p:cNvSpPr/>
          <p:nvPr/>
        </p:nvSpPr>
        <p:spPr>
          <a:xfrm>
            <a:off x="666349" y="5792210"/>
            <a:ext cx="2159541" cy="902654"/>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MS PGothic" panose="020B0600070205080204" pitchFamily="34" charset="-128"/>
                <a:ea typeface="MS PGothic" panose="020B0600070205080204" pitchFamily="34" charset="-128"/>
              </a:rPr>
              <a:t>将来的に</a:t>
            </a:r>
            <a:endParaRPr kumimoji="1" lang="ja-JP" altLang="en-US" sz="3600" b="1" dirty="0">
              <a:solidFill>
                <a:schemeClr val="tx1"/>
              </a:solidFill>
              <a:latin typeface="MS PGothic" panose="020B0600070205080204" pitchFamily="34" charset="-128"/>
              <a:ea typeface="MS PGothic" panose="020B0600070205080204" pitchFamily="34" charset="-128"/>
            </a:endParaRPr>
          </a:p>
        </p:txBody>
      </p:sp>
      <p:sp>
        <p:nvSpPr>
          <p:cNvPr id="17" name="正方形/長方形 16">
            <a:extLst>
              <a:ext uri="{FF2B5EF4-FFF2-40B4-BE49-F238E27FC236}">
                <a16:creationId xmlns:a16="http://schemas.microsoft.com/office/drawing/2014/main" id="{BB62F875-E27A-4CCC-874A-D58BDA8DA777}"/>
              </a:ext>
            </a:extLst>
          </p:cNvPr>
          <p:cNvSpPr/>
          <p:nvPr/>
        </p:nvSpPr>
        <p:spPr>
          <a:xfrm>
            <a:off x="2825890" y="5792210"/>
            <a:ext cx="8510893" cy="902654"/>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mj-ea"/>
              </a:rPr>
              <a:t>SNS</a:t>
            </a:r>
            <a:r>
              <a:rPr lang="ja-JP" altLang="en-US" dirty="0">
                <a:solidFill>
                  <a:schemeClr val="tx1"/>
                </a:solidFill>
                <a:latin typeface="+mj-ea"/>
              </a:rPr>
              <a:t>などの活用検討</a:t>
            </a:r>
            <a:endParaRPr lang="en-IN" altLang="ja-JP" dirty="0">
              <a:solidFill>
                <a:schemeClr val="tx1"/>
              </a:solidFill>
              <a:latin typeface="+mj-ea"/>
            </a:endParaRPr>
          </a:p>
          <a:p>
            <a:r>
              <a:rPr lang="ja-JP" altLang="en-US" dirty="0">
                <a:solidFill>
                  <a:schemeClr val="tx1"/>
                </a:solidFill>
                <a:latin typeface="+mj-ea"/>
              </a:rPr>
              <a:t>マスコミ対応（大使館、</a:t>
            </a:r>
            <a:r>
              <a:rPr lang="en-US" altLang="ja-JP" dirty="0">
                <a:solidFill>
                  <a:schemeClr val="tx1"/>
                </a:solidFill>
                <a:latin typeface="+mj-ea"/>
              </a:rPr>
              <a:t>JETRO</a:t>
            </a:r>
            <a:r>
              <a:rPr lang="ja-JP" altLang="en-US" dirty="0">
                <a:solidFill>
                  <a:schemeClr val="tx1"/>
                </a:solidFill>
                <a:latin typeface="+mj-ea"/>
              </a:rPr>
              <a:t>などと連携）</a:t>
            </a:r>
            <a:endParaRPr kumimoji="1" lang="ja-JP" altLang="en-US" dirty="0">
              <a:solidFill>
                <a:schemeClr val="tx1"/>
              </a:solidFill>
              <a:latin typeface="MS PGothic" panose="020B0600070205080204" pitchFamily="34" charset="-128"/>
              <a:ea typeface="MS PGothic" panose="020B0600070205080204" pitchFamily="34" charset="-128"/>
            </a:endParaRPr>
          </a:p>
        </p:txBody>
      </p:sp>
      <p:sp>
        <p:nvSpPr>
          <p:cNvPr id="15" name="正方形/長方形 14">
            <a:extLst>
              <a:ext uri="{FF2B5EF4-FFF2-40B4-BE49-F238E27FC236}">
                <a16:creationId xmlns:a16="http://schemas.microsoft.com/office/drawing/2014/main" id="{CB621003-7FBB-42EF-8B49-4798D2C4A7FB}"/>
              </a:ext>
            </a:extLst>
          </p:cNvPr>
          <p:cNvSpPr/>
          <p:nvPr/>
        </p:nvSpPr>
        <p:spPr>
          <a:xfrm>
            <a:off x="2823750" y="2576404"/>
            <a:ext cx="8513033" cy="3105306"/>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j-ea"/>
              </a:rPr>
              <a:t>〇</a:t>
            </a:r>
            <a:r>
              <a:rPr lang="en-US" altLang="ja-JP" dirty="0">
                <a:solidFill>
                  <a:schemeClr val="tx1"/>
                </a:solidFill>
                <a:latin typeface="+mj-ea"/>
              </a:rPr>
              <a:t>HP</a:t>
            </a:r>
            <a:r>
              <a:rPr lang="ja-JP" altLang="en-US" dirty="0">
                <a:solidFill>
                  <a:schemeClr val="tx1"/>
                </a:solidFill>
                <a:latin typeface="+mj-ea"/>
              </a:rPr>
              <a:t>改定</a:t>
            </a:r>
            <a:endParaRPr lang="en-US" altLang="ja-JP" dirty="0">
              <a:solidFill>
                <a:schemeClr val="tx1"/>
              </a:solidFill>
              <a:latin typeface="+mj-ea"/>
            </a:endParaRPr>
          </a:p>
          <a:p>
            <a:r>
              <a:rPr lang="ja-JP" altLang="en-US" dirty="0">
                <a:solidFill>
                  <a:schemeClr val="tx1"/>
                </a:solidFill>
                <a:latin typeface="+mj-ea"/>
              </a:rPr>
              <a:t>・タイムリーに、効率よく配信できる体制となった（自ら変更できる）</a:t>
            </a:r>
            <a:endParaRPr lang="en-US" altLang="ja-JP" dirty="0">
              <a:solidFill>
                <a:schemeClr val="tx1"/>
              </a:solidFill>
              <a:latin typeface="+mj-ea"/>
            </a:endParaRPr>
          </a:p>
          <a:p>
            <a:r>
              <a:rPr lang="ja-JP" altLang="en-US" dirty="0">
                <a:solidFill>
                  <a:schemeClr val="tx1"/>
                </a:solidFill>
                <a:latin typeface="+mj-ea"/>
              </a:rPr>
              <a:t>・項目の整理</a:t>
            </a:r>
            <a:endParaRPr lang="en-US" altLang="ja-JP" dirty="0">
              <a:solidFill>
                <a:schemeClr val="tx1"/>
              </a:solidFill>
              <a:latin typeface="+mj-ea"/>
            </a:endParaRPr>
          </a:p>
          <a:p>
            <a:r>
              <a:rPr lang="ja-JP" altLang="en-US" dirty="0">
                <a:solidFill>
                  <a:schemeClr val="tx1"/>
                </a:solidFill>
                <a:latin typeface="+mj-ea"/>
              </a:rPr>
              <a:t>おしらせ（商工会、大使館イベント）、スケジュール表示、</a:t>
            </a:r>
            <a:endParaRPr lang="en-US" altLang="ja-JP" dirty="0">
              <a:solidFill>
                <a:schemeClr val="tx1"/>
              </a:solidFill>
              <a:latin typeface="+mj-ea"/>
            </a:endParaRPr>
          </a:p>
          <a:p>
            <a:r>
              <a:rPr lang="ja-JP" altLang="en-US" dirty="0">
                <a:solidFill>
                  <a:schemeClr val="tx1"/>
                </a:solidFill>
                <a:latin typeface="+mj-ea"/>
              </a:rPr>
              <a:t>活動内容（概要、三木会、賃金実態調査、建議書、お役立ち情報、惑惑会）</a:t>
            </a:r>
            <a:endParaRPr lang="en-US" altLang="ja-JP" dirty="0">
              <a:solidFill>
                <a:schemeClr val="tx1"/>
              </a:solidFill>
              <a:latin typeface="+mj-ea"/>
            </a:endParaRPr>
          </a:p>
          <a:p>
            <a:r>
              <a:rPr lang="ja-JP" altLang="en-US" dirty="0">
                <a:solidFill>
                  <a:schemeClr val="tx1"/>
                </a:solidFill>
                <a:latin typeface="+mj-ea"/>
              </a:rPr>
              <a:t>・</a:t>
            </a:r>
            <a:r>
              <a:rPr lang="en-US" altLang="ja-JP" dirty="0">
                <a:solidFill>
                  <a:schemeClr val="tx1"/>
                </a:solidFill>
                <a:latin typeface="+mj-ea"/>
              </a:rPr>
              <a:t>WEB</a:t>
            </a:r>
            <a:r>
              <a:rPr lang="ja-JP" altLang="en-US" dirty="0">
                <a:solidFill>
                  <a:schemeClr val="tx1"/>
                </a:solidFill>
                <a:latin typeface="+mj-ea"/>
              </a:rPr>
              <a:t>受付機能</a:t>
            </a:r>
            <a:endParaRPr lang="en-US" altLang="ja-JP" dirty="0">
              <a:solidFill>
                <a:schemeClr val="tx1"/>
              </a:solidFill>
              <a:latin typeface="+mj-ea"/>
            </a:endParaRPr>
          </a:p>
          <a:p>
            <a:r>
              <a:rPr lang="ja-JP" altLang="en-US" dirty="0">
                <a:solidFill>
                  <a:schemeClr val="tx1"/>
                </a:solidFill>
                <a:latin typeface="+mj-ea"/>
              </a:rPr>
              <a:t>新入会員（</a:t>
            </a:r>
            <a:r>
              <a:rPr lang="en-US" altLang="ja-JP" dirty="0">
                <a:solidFill>
                  <a:schemeClr val="tx1"/>
                </a:solidFill>
                <a:latin typeface="+mj-ea"/>
              </a:rPr>
              <a:t>JCCII</a:t>
            </a:r>
            <a:r>
              <a:rPr lang="ja-JP" altLang="en-US" dirty="0">
                <a:solidFill>
                  <a:schemeClr val="tx1"/>
                </a:solidFill>
                <a:latin typeface="+mj-ea"/>
              </a:rPr>
              <a:t>のメリット明示）、お役立ち情報、お問い合わせ、</a:t>
            </a:r>
            <a:endParaRPr lang="en-US" altLang="ja-JP" dirty="0">
              <a:solidFill>
                <a:schemeClr val="tx1"/>
              </a:solidFill>
              <a:latin typeface="+mj-ea"/>
            </a:endParaRPr>
          </a:p>
          <a:p>
            <a:r>
              <a:rPr lang="ja-JP" altLang="en-US" dirty="0">
                <a:solidFill>
                  <a:schemeClr val="tx1"/>
                </a:solidFill>
                <a:latin typeface="+mj-ea"/>
              </a:rPr>
              <a:t>（今後）会員向け配信依頼、</a:t>
            </a:r>
            <a:endParaRPr lang="en-US" altLang="ja-JP" dirty="0">
              <a:solidFill>
                <a:schemeClr val="tx1"/>
              </a:solidFill>
              <a:latin typeface="+mj-ea"/>
            </a:endParaRPr>
          </a:p>
          <a:p>
            <a:r>
              <a:rPr lang="ja-JP" altLang="en-US" dirty="0">
                <a:solidFill>
                  <a:schemeClr val="tx1"/>
                </a:solidFill>
                <a:latin typeface="+mj-ea"/>
              </a:rPr>
              <a:t>〇新たな情報共有手段の検討</a:t>
            </a:r>
            <a:endParaRPr lang="en-US" altLang="ja-JP" dirty="0">
              <a:solidFill>
                <a:schemeClr val="tx1"/>
              </a:solidFill>
              <a:latin typeface="+mj-ea"/>
            </a:endParaRPr>
          </a:p>
          <a:p>
            <a:r>
              <a:rPr lang="ja-JP" altLang="en-US" dirty="0">
                <a:solidFill>
                  <a:schemeClr val="tx1"/>
                </a:solidFill>
                <a:latin typeface="+mj-ea"/>
              </a:rPr>
              <a:t>・三木会や講演会に出席できない方にも伝わりやすい方法（ビデオ）や</a:t>
            </a:r>
            <a:endParaRPr lang="en-IN" altLang="ja-JP" dirty="0">
              <a:solidFill>
                <a:schemeClr val="tx1"/>
              </a:solidFill>
              <a:latin typeface="+mj-ea"/>
            </a:endParaRPr>
          </a:p>
          <a:p>
            <a:r>
              <a:rPr lang="ja-JP" altLang="en-US" dirty="0">
                <a:solidFill>
                  <a:schemeClr val="tx1"/>
                </a:solidFill>
                <a:latin typeface="+mj-ea"/>
              </a:rPr>
              <a:t>　</a:t>
            </a:r>
            <a:r>
              <a:rPr lang="en-US" altLang="ja-JP" dirty="0">
                <a:solidFill>
                  <a:schemeClr val="tx1"/>
                </a:solidFill>
                <a:latin typeface="+mj-ea"/>
              </a:rPr>
              <a:t>WEB</a:t>
            </a:r>
            <a:r>
              <a:rPr lang="ja-JP" altLang="en-US" dirty="0">
                <a:solidFill>
                  <a:schemeClr val="tx1"/>
                </a:solidFill>
                <a:latin typeface="+mj-ea"/>
              </a:rPr>
              <a:t>による参加など</a:t>
            </a:r>
            <a:endParaRPr kumimoji="1" lang="ja-JP" altLang="en-US" dirty="0">
              <a:solidFill>
                <a:schemeClr val="tx1"/>
              </a:solidFill>
              <a:latin typeface="MS PGothic" panose="020B0600070205080204" pitchFamily="34" charset="-128"/>
              <a:ea typeface="MS PGothic" panose="020B0600070205080204" pitchFamily="34" charset="-128"/>
            </a:endParaRPr>
          </a:p>
        </p:txBody>
      </p:sp>
      <p:sp>
        <p:nvSpPr>
          <p:cNvPr id="18" name="スライド番号プレースホルダー 6">
            <a:extLst>
              <a:ext uri="{FF2B5EF4-FFF2-40B4-BE49-F238E27FC236}">
                <a16:creationId xmlns:a16="http://schemas.microsoft.com/office/drawing/2014/main" id="{1B62C440-C4B3-482D-90E7-8A30BECE0BC2}"/>
              </a:ext>
            </a:extLst>
          </p:cNvPr>
          <p:cNvSpPr txBox="1">
            <a:spLocks/>
          </p:cNvSpPr>
          <p:nvPr/>
        </p:nvSpPr>
        <p:spPr>
          <a:xfrm>
            <a:off x="8908312" y="6243537"/>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F41CD96-F627-4A50-830D-F1D063E018F0}" type="slidenum">
              <a:rPr lang="en-US" smtClean="0">
                <a:latin typeface="MS PGothic" panose="020B0600070205080204" pitchFamily="34" charset="-128"/>
                <a:ea typeface="MS PGothic" panose="020B0600070205080204" pitchFamily="34" charset="-128"/>
              </a:rPr>
              <a:pPr/>
              <a:t>8</a:t>
            </a:fld>
            <a:endParaRPr lang="en-US">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148345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1" nodeType="afterEffect">
                                  <p:stCondLst>
                                    <p:cond delay="0"/>
                                  </p:stCondLst>
                                  <p:iterate type="lt">
                                    <p:tmPct val="0"/>
                                  </p:iterate>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5" presetClass="emph" presetSubtype="0" grpId="0" nodeType="afterEffect">
                                  <p:stCondLst>
                                    <p:cond delay="0"/>
                                  </p:stCondLst>
                                  <p:iterate type="lt">
                                    <p:tmAbs val="25"/>
                                  </p:iterate>
                                  <p:childTnLst>
                                    <p:set>
                                      <p:cBhvr override="childStyle">
                                        <p:cTn id="14" dur="indefinite"/>
                                        <p:tgtEl>
                                          <p:spTgt spid="11"/>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500"/>
                            </p:stCondLst>
                            <p:childTnLst>
                              <p:par>
                                <p:cTn id="21" presetID="10" presetClass="entr" presetSubtype="0" fill="hold" grpId="0" nodeType="afterEffect">
                                  <p:stCondLst>
                                    <p:cond delay="0"/>
                                  </p:stCondLst>
                                  <p:iterate type="lt">
                                    <p:tmPct val="0"/>
                                  </p:iterate>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1000"/>
                            </p:stCondLst>
                            <p:childTnLst>
                              <p:par>
                                <p:cTn id="25" presetID="15" presetClass="emph" presetSubtype="0" grpId="1" nodeType="afterEffect">
                                  <p:stCondLst>
                                    <p:cond delay="0"/>
                                  </p:stCondLst>
                                  <p:iterate type="lt">
                                    <p:tmAbs val="25"/>
                                  </p:iterate>
                                  <p:childTnLst>
                                    <p:set>
                                      <p:cBhvr override="childStyle">
                                        <p:cTn id="26" dur="indefinite"/>
                                        <p:tgtEl>
                                          <p:spTgt spid="13"/>
                                        </p:tgtEl>
                                        <p:attrNameLst>
                                          <p:attrName>style.fontWeight</p:attrName>
                                        </p:attrNameLst>
                                      </p:cBhvr>
                                      <p:to>
                                        <p:strVal val="bold"/>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500"/>
                            </p:stCondLst>
                            <p:childTnLst>
                              <p:par>
                                <p:cTn id="33" presetID="10" presetClass="entr" presetSubtype="0" fill="hold" grpId="0" nodeType="afterEffect">
                                  <p:stCondLst>
                                    <p:cond delay="0"/>
                                  </p:stCondLst>
                                  <p:iterate type="lt">
                                    <p:tmPct val="0"/>
                                  </p:iterate>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1000"/>
                            </p:stCondLst>
                            <p:childTnLst>
                              <p:par>
                                <p:cTn id="37" presetID="15" presetClass="emph" presetSubtype="0" grpId="1" nodeType="afterEffect">
                                  <p:stCondLst>
                                    <p:cond delay="0"/>
                                  </p:stCondLst>
                                  <p:iterate type="lt">
                                    <p:tmAbs val="25"/>
                                  </p:iterate>
                                  <p:childTnLst>
                                    <p:set>
                                      <p:cBhvr override="childStyle">
                                        <p:cTn id="38" dur="indefinite"/>
                                        <p:tgtEl>
                                          <p:spTgt spid="15"/>
                                        </p:tgtEl>
                                        <p:attrNameLst>
                                          <p:attrName>style.fontWeight</p:attrName>
                                        </p:attrNameLst>
                                      </p:cBhvr>
                                      <p:to>
                                        <p:strVal val="bold"/>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
                            </p:stCondLst>
                            <p:childTnLst>
                              <p:par>
                                <p:cTn id="45" presetID="10" presetClass="entr" presetSubtype="0" fill="hold" grpId="0" nodeType="afterEffect">
                                  <p:stCondLst>
                                    <p:cond delay="0"/>
                                  </p:stCondLst>
                                  <p:iterate type="lt">
                                    <p:tmPct val="0"/>
                                  </p:iterate>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1000"/>
                            </p:stCondLst>
                            <p:childTnLst>
                              <p:par>
                                <p:cTn id="49" presetID="15" presetClass="emph" presetSubtype="0" grpId="1" nodeType="afterEffect">
                                  <p:stCondLst>
                                    <p:cond delay="0"/>
                                  </p:stCondLst>
                                  <p:iterate type="lt">
                                    <p:tmAbs val="25"/>
                                  </p:iterate>
                                  <p:childTnLst>
                                    <p:set>
                                      <p:cBhvr override="childStyle">
                                        <p:cTn id="50" dur="indefinite"/>
                                        <p:tgtEl>
                                          <p:spTgt spid="17"/>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1" grpId="1" animBg="1"/>
      <p:bldP spid="12" grpId="0" animBg="1"/>
      <p:bldP spid="13" grpId="0" animBg="1"/>
      <p:bldP spid="13" grpId="1" animBg="1"/>
      <p:bldP spid="14" grpId="0" animBg="1"/>
      <p:bldP spid="16" grpId="0" animBg="1"/>
      <p:bldP spid="17" grpId="0" animBg="1"/>
      <p:bldP spid="17" grpId="1" animBg="1"/>
      <p:bldP spid="15" grpId="0" animBg="1"/>
      <p:bldP spid="1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07C76978-4E5E-4285-AA03-6C1A5A37102F}"/>
              </a:ext>
            </a:extLst>
          </p:cNvPr>
          <p:cNvSpPr txBox="1"/>
          <p:nvPr/>
        </p:nvSpPr>
        <p:spPr>
          <a:xfrm>
            <a:off x="-4114" y="-6369"/>
            <a:ext cx="12196113" cy="707886"/>
          </a:xfrm>
          <a:prstGeom prst="rect">
            <a:avLst/>
          </a:prstGeom>
          <a:solidFill>
            <a:schemeClr val="accent1">
              <a:lumMod val="40000"/>
              <a:lumOff val="60000"/>
            </a:schemeClr>
          </a:solidFill>
          <a:ln>
            <a:solidFill>
              <a:schemeClr val="accent1">
                <a:lumMod val="40000"/>
                <a:lumOff val="60000"/>
              </a:schemeClr>
            </a:solidFill>
          </a:ln>
        </p:spPr>
        <p:txBody>
          <a:bodyPr wrap="square" rtlCol="0">
            <a:spAutoFit/>
          </a:bodyPr>
          <a:lstStyle/>
          <a:p>
            <a:r>
              <a:rPr lang="en-US" altLang="ja-JP" sz="4000" dirty="0">
                <a:latin typeface="MS PGothic" panose="020B0600070205080204" pitchFamily="34" charset="-128"/>
                <a:ea typeface="MS PGothic" panose="020B0600070205080204" pitchFamily="34" charset="-128"/>
              </a:rPr>
              <a:t>JCCII</a:t>
            </a:r>
            <a:r>
              <a:rPr lang="ja-JP" altLang="en-US" sz="4000" dirty="0">
                <a:latin typeface="MS PGothic" panose="020B0600070205080204" pitchFamily="34" charset="-128"/>
                <a:ea typeface="MS PGothic" panose="020B0600070205080204" pitchFamily="34" charset="-128"/>
              </a:rPr>
              <a:t>活動指針、事務局行動指針などの検討</a:t>
            </a:r>
          </a:p>
        </p:txBody>
      </p:sp>
      <p:pic>
        <p:nvPicPr>
          <p:cNvPr id="9" name="Picture 2" descr="JCCII LOGO">
            <a:extLst>
              <a:ext uri="{FF2B5EF4-FFF2-40B4-BE49-F238E27FC236}">
                <a16:creationId xmlns:a16="http://schemas.microsoft.com/office/drawing/2014/main" id="{83C02095-8F6C-46AB-8BAA-DA191C421A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14752" y="-4444"/>
            <a:ext cx="2165584" cy="703630"/>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E33360CB-2882-40A8-928F-EFD2FE38E77A}"/>
              </a:ext>
            </a:extLst>
          </p:cNvPr>
          <p:cNvSpPr/>
          <p:nvPr/>
        </p:nvSpPr>
        <p:spPr>
          <a:xfrm>
            <a:off x="863862" y="905522"/>
            <a:ext cx="2159541" cy="855067"/>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S PGothic" panose="020B0600070205080204" pitchFamily="34" charset="-128"/>
                <a:ea typeface="MS PGothic" panose="020B0600070205080204" pitchFamily="34" charset="-128"/>
              </a:rPr>
              <a:t>目的</a:t>
            </a:r>
          </a:p>
        </p:txBody>
      </p:sp>
      <p:sp>
        <p:nvSpPr>
          <p:cNvPr id="11" name="正方形/長方形 10">
            <a:extLst>
              <a:ext uri="{FF2B5EF4-FFF2-40B4-BE49-F238E27FC236}">
                <a16:creationId xmlns:a16="http://schemas.microsoft.com/office/drawing/2014/main" id="{1C774854-9984-4F3B-BD9B-24D18283F2A9}"/>
              </a:ext>
            </a:extLst>
          </p:cNvPr>
          <p:cNvSpPr/>
          <p:nvPr/>
        </p:nvSpPr>
        <p:spPr>
          <a:xfrm>
            <a:off x="3023404" y="905522"/>
            <a:ext cx="8322260" cy="855067"/>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mj-ea"/>
              </a:rPr>
              <a:t>JCCII</a:t>
            </a:r>
            <a:r>
              <a:rPr lang="ja-JP" altLang="en-US" dirty="0">
                <a:solidFill>
                  <a:schemeClr val="tx1"/>
                </a:solidFill>
                <a:latin typeface="+mj-ea"/>
              </a:rPr>
              <a:t>が現行の設立主旨の実現に向けて、継続的に安定的な活動ができるように、会員の活動指針、事務局の行動指針などを明確にする。</a:t>
            </a:r>
            <a:endParaRPr kumimoji="1" lang="ja-JP" altLang="en-US" dirty="0">
              <a:solidFill>
                <a:schemeClr val="tx1"/>
              </a:solidFill>
              <a:latin typeface="MS PGothic" panose="020B0600070205080204" pitchFamily="34" charset="-128"/>
              <a:ea typeface="MS PGothic" panose="020B0600070205080204" pitchFamily="34" charset="-128"/>
            </a:endParaRPr>
          </a:p>
        </p:txBody>
      </p:sp>
      <p:sp>
        <p:nvSpPr>
          <p:cNvPr id="12" name="正方形/長方形 11">
            <a:extLst>
              <a:ext uri="{FF2B5EF4-FFF2-40B4-BE49-F238E27FC236}">
                <a16:creationId xmlns:a16="http://schemas.microsoft.com/office/drawing/2014/main" id="{DA8BA3D0-E30E-44B1-BF50-376DB95E4DD4}"/>
              </a:ext>
            </a:extLst>
          </p:cNvPr>
          <p:cNvSpPr/>
          <p:nvPr/>
        </p:nvSpPr>
        <p:spPr>
          <a:xfrm>
            <a:off x="863862" y="2002746"/>
            <a:ext cx="2159541" cy="1344146"/>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MS PGothic" panose="020B0600070205080204" pitchFamily="34" charset="-128"/>
                <a:ea typeface="MS PGothic" panose="020B0600070205080204" pitchFamily="34" charset="-128"/>
              </a:rPr>
              <a:t>現行の</a:t>
            </a:r>
            <a:endParaRPr lang="en-US" altLang="ja-JP" sz="3600" b="1" dirty="0">
              <a:solidFill>
                <a:schemeClr val="tx1"/>
              </a:solidFill>
              <a:latin typeface="MS PGothic" panose="020B0600070205080204" pitchFamily="34" charset="-128"/>
              <a:ea typeface="MS PGothic" panose="020B0600070205080204" pitchFamily="34" charset="-128"/>
            </a:endParaRPr>
          </a:p>
          <a:p>
            <a:pPr algn="ctr"/>
            <a:r>
              <a:rPr lang="ja-JP" altLang="en-US" sz="3600" b="1" dirty="0">
                <a:solidFill>
                  <a:schemeClr val="tx1"/>
                </a:solidFill>
                <a:latin typeface="MS PGothic" panose="020B0600070205080204" pitchFamily="34" charset="-128"/>
                <a:ea typeface="MS PGothic" panose="020B0600070205080204" pitchFamily="34" charset="-128"/>
              </a:rPr>
              <a:t>設立主旨</a:t>
            </a:r>
            <a:endParaRPr kumimoji="1" lang="ja-JP" altLang="en-US" sz="3600" b="1" dirty="0">
              <a:solidFill>
                <a:schemeClr val="tx1"/>
              </a:solidFill>
              <a:latin typeface="MS PGothic" panose="020B0600070205080204" pitchFamily="34" charset="-128"/>
              <a:ea typeface="MS PGothic" panose="020B0600070205080204" pitchFamily="34" charset="-128"/>
            </a:endParaRPr>
          </a:p>
        </p:txBody>
      </p:sp>
      <p:sp>
        <p:nvSpPr>
          <p:cNvPr id="13" name="正方形/長方形 12">
            <a:extLst>
              <a:ext uri="{FF2B5EF4-FFF2-40B4-BE49-F238E27FC236}">
                <a16:creationId xmlns:a16="http://schemas.microsoft.com/office/drawing/2014/main" id="{E91F8FBE-73B2-4095-BF30-5AC983D9EDE6}"/>
              </a:ext>
            </a:extLst>
          </p:cNvPr>
          <p:cNvSpPr/>
          <p:nvPr/>
        </p:nvSpPr>
        <p:spPr>
          <a:xfrm>
            <a:off x="3023404" y="2002746"/>
            <a:ext cx="8322260" cy="1344146"/>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j-ea"/>
                <a:ea typeface="+mj-ea"/>
              </a:rPr>
              <a:t> １．会員相互の情報交換および親睦</a:t>
            </a:r>
          </a:p>
          <a:p>
            <a:r>
              <a:rPr kumimoji="1" lang="ja-JP" altLang="en-US" dirty="0">
                <a:solidFill>
                  <a:schemeClr val="tx1"/>
                </a:solidFill>
                <a:latin typeface="+mj-ea"/>
                <a:ea typeface="+mj-ea"/>
              </a:rPr>
              <a:t> ２．日印間の商工業の発展および親善交流の促進</a:t>
            </a:r>
          </a:p>
          <a:p>
            <a:r>
              <a:rPr kumimoji="1" lang="ja-JP" altLang="en-US" dirty="0">
                <a:solidFill>
                  <a:schemeClr val="tx1"/>
                </a:solidFill>
                <a:latin typeface="+mj-ea"/>
                <a:ea typeface="+mj-ea"/>
              </a:rPr>
              <a:t> ３．会員共通の利益となる諸活動の実施</a:t>
            </a:r>
          </a:p>
        </p:txBody>
      </p:sp>
      <p:sp>
        <p:nvSpPr>
          <p:cNvPr id="14" name="正方形/長方形 13">
            <a:extLst>
              <a:ext uri="{FF2B5EF4-FFF2-40B4-BE49-F238E27FC236}">
                <a16:creationId xmlns:a16="http://schemas.microsoft.com/office/drawing/2014/main" id="{06FA66FB-5EF8-4983-9DB7-9FC482EB754D}"/>
              </a:ext>
            </a:extLst>
          </p:cNvPr>
          <p:cNvSpPr/>
          <p:nvPr/>
        </p:nvSpPr>
        <p:spPr>
          <a:xfrm>
            <a:off x="863861" y="5008463"/>
            <a:ext cx="2159541" cy="1586305"/>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MS PGothic" panose="020B0600070205080204" pitchFamily="34" charset="-128"/>
                <a:ea typeface="MS PGothic" panose="020B0600070205080204" pitchFamily="34" charset="-128"/>
              </a:rPr>
              <a:t>ブラジル</a:t>
            </a:r>
            <a:endParaRPr lang="en-US" altLang="ja-JP" sz="2000" b="1" dirty="0">
              <a:solidFill>
                <a:schemeClr val="tx1"/>
              </a:solidFill>
              <a:latin typeface="MS PGothic" panose="020B0600070205080204" pitchFamily="34" charset="-128"/>
              <a:ea typeface="MS PGothic" panose="020B0600070205080204" pitchFamily="34" charset="-128"/>
            </a:endParaRPr>
          </a:p>
          <a:p>
            <a:pPr algn="ctr"/>
            <a:r>
              <a:rPr lang="ja-JP" altLang="en-US" sz="2000" b="1" dirty="0">
                <a:solidFill>
                  <a:schemeClr val="tx1"/>
                </a:solidFill>
                <a:latin typeface="MS PGothic" panose="020B0600070205080204" pitchFamily="34" charset="-128"/>
                <a:ea typeface="MS PGothic" panose="020B0600070205080204" pitchFamily="34" charset="-128"/>
              </a:rPr>
              <a:t>日本商工会議所</a:t>
            </a:r>
            <a:endParaRPr lang="en-US" altLang="ja-JP" sz="2000" b="1" dirty="0">
              <a:solidFill>
                <a:schemeClr val="tx1"/>
              </a:solidFill>
              <a:latin typeface="MS PGothic" panose="020B0600070205080204" pitchFamily="34" charset="-128"/>
              <a:ea typeface="MS PGothic" panose="020B0600070205080204" pitchFamily="34" charset="-128"/>
            </a:endParaRPr>
          </a:p>
          <a:p>
            <a:pPr algn="ctr"/>
            <a:r>
              <a:rPr kumimoji="1" lang="ja-JP" altLang="en-US" sz="2000" b="1" dirty="0">
                <a:solidFill>
                  <a:schemeClr val="tx1"/>
                </a:solidFill>
                <a:latin typeface="MS PGothic" panose="020B0600070205080204" pitchFamily="34" charset="-128"/>
                <a:ea typeface="MS PGothic" panose="020B0600070205080204" pitchFamily="34" charset="-128"/>
              </a:rPr>
              <a:t>（参考）</a:t>
            </a:r>
          </a:p>
        </p:txBody>
      </p:sp>
      <p:sp>
        <p:nvSpPr>
          <p:cNvPr id="15" name="正方形/長方形 14">
            <a:extLst>
              <a:ext uri="{FF2B5EF4-FFF2-40B4-BE49-F238E27FC236}">
                <a16:creationId xmlns:a16="http://schemas.microsoft.com/office/drawing/2014/main" id="{CB621003-7FBB-42EF-8B49-4798D2C4A7FB}"/>
              </a:ext>
            </a:extLst>
          </p:cNvPr>
          <p:cNvSpPr/>
          <p:nvPr/>
        </p:nvSpPr>
        <p:spPr>
          <a:xfrm>
            <a:off x="3023403" y="5008463"/>
            <a:ext cx="8320122" cy="1586305"/>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基本方針</a:t>
            </a:r>
            <a:br>
              <a:rPr lang="ja-JP" altLang="en-US" dirty="0">
                <a:solidFill>
                  <a:schemeClr val="tx1"/>
                </a:solidFill>
              </a:rPr>
            </a:br>
            <a:r>
              <a:rPr lang="ja-JP" altLang="en-US" dirty="0">
                <a:solidFill>
                  <a:schemeClr val="tx1"/>
                </a:solidFill>
              </a:rPr>
              <a:t>「開かれた、チャレンジする、全員参加の会議所」</a:t>
            </a:r>
            <a:br>
              <a:rPr lang="ja-JP" altLang="en-US" dirty="0">
                <a:solidFill>
                  <a:schemeClr val="tx1"/>
                </a:solidFill>
              </a:rPr>
            </a:br>
            <a:r>
              <a:rPr lang="ja-JP" altLang="en-US" dirty="0">
                <a:solidFill>
                  <a:schemeClr val="tx1"/>
                </a:solidFill>
              </a:rPr>
              <a:t>会員のために機能する、有益な会議所を目指すと同時に公的団体としての役割を果たしていく。</a:t>
            </a:r>
          </a:p>
        </p:txBody>
      </p:sp>
      <p:sp>
        <p:nvSpPr>
          <p:cNvPr id="16" name="正方形/長方形 15">
            <a:extLst>
              <a:ext uri="{FF2B5EF4-FFF2-40B4-BE49-F238E27FC236}">
                <a16:creationId xmlns:a16="http://schemas.microsoft.com/office/drawing/2014/main" id="{646A9090-3981-4F27-93F3-5C1AAA45997E}"/>
              </a:ext>
            </a:extLst>
          </p:cNvPr>
          <p:cNvSpPr/>
          <p:nvPr/>
        </p:nvSpPr>
        <p:spPr>
          <a:xfrm>
            <a:off x="866001" y="3677692"/>
            <a:ext cx="2159541" cy="999973"/>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MS PGothic" panose="020B0600070205080204" pitchFamily="34" charset="-128"/>
                <a:ea typeface="MS PGothic" panose="020B0600070205080204" pitchFamily="34" charset="-128"/>
              </a:rPr>
              <a:t>具体的に</a:t>
            </a:r>
            <a:endParaRPr kumimoji="1" lang="ja-JP" altLang="en-US" sz="3600" b="1" dirty="0">
              <a:solidFill>
                <a:schemeClr val="tx1"/>
              </a:solidFill>
              <a:latin typeface="MS PGothic" panose="020B0600070205080204" pitchFamily="34" charset="-128"/>
              <a:ea typeface="MS PGothic" panose="020B0600070205080204" pitchFamily="34" charset="-128"/>
            </a:endParaRPr>
          </a:p>
        </p:txBody>
      </p:sp>
      <p:sp>
        <p:nvSpPr>
          <p:cNvPr id="17" name="正方形/長方形 16">
            <a:extLst>
              <a:ext uri="{FF2B5EF4-FFF2-40B4-BE49-F238E27FC236}">
                <a16:creationId xmlns:a16="http://schemas.microsoft.com/office/drawing/2014/main" id="{BB62F875-E27A-4CCC-874A-D58BDA8DA777}"/>
              </a:ext>
            </a:extLst>
          </p:cNvPr>
          <p:cNvSpPr/>
          <p:nvPr/>
        </p:nvSpPr>
        <p:spPr>
          <a:xfrm>
            <a:off x="3025543" y="3677692"/>
            <a:ext cx="8320121" cy="999973"/>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j-ea"/>
                <a:ea typeface="+mj-ea"/>
              </a:rPr>
              <a:t>〇会員全員参加型の商工会活動を目指す。</a:t>
            </a:r>
            <a:endParaRPr lang="en-US" altLang="ja-JP" dirty="0">
              <a:solidFill>
                <a:schemeClr val="tx1"/>
              </a:solidFill>
              <a:latin typeface="+mj-ea"/>
              <a:ea typeface="+mj-ea"/>
            </a:endParaRPr>
          </a:p>
          <a:p>
            <a:r>
              <a:rPr kumimoji="1" lang="ja-JP" altLang="en-US" dirty="0">
                <a:solidFill>
                  <a:schemeClr val="tx1"/>
                </a:solidFill>
                <a:latin typeface="+mj-ea"/>
                <a:ea typeface="+mj-ea"/>
              </a:rPr>
              <a:t>〇主役である会員のために機能する事務局を目指す。</a:t>
            </a:r>
          </a:p>
        </p:txBody>
      </p:sp>
    </p:spTree>
    <p:extLst>
      <p:ext uri="{BB962C8B-B14F-4D97-AF65-F5344CB8AC3E}">
        <p14:creationId xmlns:p14="http://schemas.microsoft.com/office/powerpoint/2010/main" val="263404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1" nodeType="afterEffect">
                                  <p:stCondLst>
                                    <p:cond delay="0"/>
                                  </p:stCondLst>
                                  <p:iterate type="lt">
                                    <p:tmPct val="0"/>
                                  </p:iterate>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5" presetClass="emph" presetSubtype="0" grpId="0" nodeType="afterEffect">
                                  <p:stCondLst>
                                    <p:cond delay="0"/>
                                  </p:stCondLst>
                                  <p:iterate type="lt">
                                    <p:tmAbs val="25"/>
                                  </p:iterate>
                                  <p:childTnLst>
                                    <p:set>
                                      <p:cBhvr override="childStyle">
                                        <p:cTn id="14" dur="indefinite"/>
                                        <p:tgtEl>
                                          <p:spTgt spid="11"/>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500"/>
                            </p:stCondLst>
                            <p:childTnLst>
                              <p:par>
                                <p:cTn id="21" presetID="10" presetClass="entr" presetSubtype="0" fill="hold" grpId="0" nodeType="afterEffect">
                                  <p:stCondLst>
                                    <p:cond delay="0"/>
                                  </p:stCondLst>
                                  <p:iterate type="lt">
                                    <p:tmPct val="0"/>
                                  </p:iterate>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1000"/>
                            </p:stCondLst>
                            <p:childTnLst>
                              <p:par>
                                <p:cTn id="25" presetID="15" presetClass="emph" presetSubtype="0" grpId="1" nodeType="afterEffect">
                                  <p:stCondLst>
                                    <p:cond delay="0"/>
                                  </p:stCondLst>
                                  <p:iterate type="lt">
                                    <p:tmAbs val="25"/>
                                  </p:iterate>
                                  <p:childTnLst>
                                    <p:set>
                                      <p:cBhvr override="childStyle">
                                        <p:cTn id="26" dur="indefinite"/>
                                        <p:tgtEl>
                                          <p:spTgt spid="13"/>
                                        </p:tgtEl>
                                        <p:attrNameLst>
                                          <p:attrName>style.fontWeight</p:attrName>
                                        </p:attrNameLst>
                                      </p:cBhvr>
                                      <p:to>
                                        <p:strVal val="bold"/>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500"/>
                            </p:stCondLst>
                            <p:childTnLst>
                              <p:par>
                                <p:cTn id="33" presetID="10" presetClass="entr" presetSubtype="0" fill="hold" grpId="0" nodeType="afterEffect">
                                  <p:stCondLst>
                                    <p:cond delay="0"/>
                                  </p:stCondLst>
                                  <p:iterate type="lt">
                                    <p:tmPct val="0"/>
                                  </p:iterate>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1000"/>
                            </p:stCondLst>
                            <p:childTnLst>
                              <p:par>
                                <p:cTn id="37" presetID="15" presetClass="emph" presetSubtype="0" grpId="1" nodeType="afterEffect">
                                  <p:stCondLst>
                                    <p:cond delay="0"/>
                                  </p:stCondLst>
                                  <p:iterate type="lt">
                                    <p:tmAbs val="25"/>
                                  </p:iterate>
                                  <p:childTnLst>
                                    <p:set>
                                      <p:cBhvr override="childStyle">
                                        <p:cTn id="38" dur="indefinite"/>
                                        <p:tgtEl>
                                          <p:spTgt spid="15"/>
                                        </p:tgtEl>
                                        <p:attrNameLst>
                                          <p:attrName>style.fontWeight</p:attrName>
                                        </p:attrNameLst>
                                      </p:cBhvr>
                                      <p:to>
                                        <p:strVal val="bold"/>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
                            </p:stCondLst>
                            <p:childTnLst>
                              <p:par>
                                <p:cTn id="45" presetID="10" presetClass="entr" presetSubtype="0" fill="hold" grpId="0" nodeType="afterEffect">
                                  <p:stCondLst>
                                    <p:cond delay="0"/>
                                  </p:stCondLst>
                                  <p:iterate type="lt">
                                    <p:tmPct val="0"/>
                                  </p:iterate>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1000"/>
                            </p:stCondLst>
                            <p:childTnLst>
                              <p:par>
                                <p:cTn id="49" presetID="15" presetClass="emph" presetSubtype="0" grpId="1" nodeType="afterEffect">
                                  <p:stCondLst>
                                    <p:cond delay="0"/>
                                  </p:stCondLst>
                                  <p:iterate type="lt">
                                    <p:tmAbs val="25"/>
                                  </p:iterate>
                                  <p:childTnLst>
                                    <p:set>
                                      <p:cBhvr override="childStyle">
                                        <p:cTn id="50" dur="indefinite"/>
                                        <p:tgtEl>
                                          <p:spTgt spid="17"/>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1" grpId="1" animBg="1"/>
      <p:bldP spid="12" grpId="0" animBg="1"/>
      <p:bldP spid="13" grpId="0" animBg="1"/>
      <p:bldP spid="13" grpId="1" animBg="1"/>
      <p:bldP spid="14" grpId="0" animBg="1"/>
      <p:bldP spid="15" grpId="0" animBg="1"/>
      <p:bldP spid="15" grpId="1" animBg="1"/>
      <p:bldP spid="16" grpId="0" animBg="1"/>
      <p:bldP spid="17" grpId="0" animBg="1"/>
      <p:bldP spid="17" grpId="1" animBg="1"/>
    </p:bld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7132</TotalTime>
  <Words>2655</Words>
  <Application>Microsoft Office PowerPoint</Application>
  <PresentationFormat>ワイド画面</PresentationFormat>
  <Paragraphs>252</Paragraphs>
  <Slides>9</Slides>
  <Notes>9</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9</vt:i4>
      </vt:variant>
    </vt:vector>
  </HeadingPairs>
  <TitlesOfParts>
    <vt:vector size="23" baseType="lpstr">
      <vt:lpstr>Meiryo UI</vt:lpstr>
      <vt:lpstr>MS PGothic</vt:lpstr>
      <vt:lpstr>ＭＳ Ｐ明朝</vt:lpstr>
      <vt:lpstr>ＭＳ ゴシック</vt:lpstr>
      <vt:lpstr>Osaka</vt:lpstr>
      <vt:lpstr>游ゴシック</vt:lpstr>
      <vt:lpstr>游ゴシック Light</vt:lpstr>
      <vt:lpstr>游明朝</vt:lpstr>
      <vt:lpstr>Arial</vt:lpstr>
      <vt:lpstr>Arial Black</vt:lpstr>
      <vt:lpstr>Calibri</vt:lpstr>
      <vt:lpstr>Calibri Light</vt:lpstr>
      <vt:lpstr>Office Theme</vt:lpstr>
      <vt:lpstr>Acrobat 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会員→事務局→ML</dc:title>
  <dc:creator>DELL LAP</dc:creator>
  <cp:lastModifiedBy>杉野 健治</cp:lastModifiedBy>
  <cp:revision>418</cp:revision>
  <cp:lastPrinted>2020-03-17T06:05:45Z</cp:lastPrinted>
  <dcterms:created xsi:type="dcterms:W3CDTF">2019-08-22T07:15:22Z</dcterms:created>
  <dcterms:modified xsi:type="dcterms:W3CDTF">2020-04-19T15:32:48Z</dcterms:modified>
</cp:coreProperties>
</file>